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58" r:id="rId5"/>
    <p:sldId id="260" r:id="rId6"/>
    <p:sldId id="273" r:id="rId7"/>
    <p:sldId id="274" r:id="rId8"/>
    <p:sldId id="264" r:id="rId9"/>
    <p:sldId id="261" r:id="rId10"/>
    <p:sldId id="277" r:id="rId11"/>
    <p:sldId id="265" r:id="rId12"/>
    <p:sldId id="263" r:id="rId13"/>
    <p:sldId id="268" r:id="rId14"/>
    <p:sldId id="279" r:id="rId15"/>
    <p:sldId id="280" r:id="rId16"/>
    <p:sldId id="281" r:id="rId17"/>
    <p:sldId id="282" r:id="rId18"/>
    <p:sldId id="283" r:id="rId19"/>
    <p:sldId id="284" r:id="rId20"/>
    <p:sldId id="287" r:id="rId21"/>
    <p:sldId id="288" r:id="rId22"/>
    <p:sldId id="266" r:id="rId23"/>
    <p:sldId id="267" r:id="rId24"/>
    <p:sldId id="278" r:id="rId25"/>
    <p:sldId id="285" r:id="rId26"/>
    <p:sldId id="286" r:id="rId27"/>
    <p:sldId id="269" r:id="rId28"/>
    <p:sldId id="270" r:id="rId29"/>
    <p:sldId id="271" r:id="rId30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29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E387"/>
    <a:srgbClr val="DEE882"/>
    <a:srgbClr val="96DCDC"/>
    <a:srgbClr val="F777D5"/>
    <a:srgbClr val="89C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81" d="100"/>
          <a:sy n="81" d="100"/>
        </p:scale>
        <p:origin x="1502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F99AC9-CE5F-42F4-B91D-811094C323FC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B1DB938-E77F-4E2D-8392-6B01F324A2FC}">
      <dgm:prSet/>
      <dgm:spPr/>
      <dgm:t>
        <a:bodyPr/>
        <a:lstStyle/>
        <a:p>
          <a:pPr algn="just" rtl="0"/>
          <a:r>
            <a: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 nostra </a:t>
          </a:r>
          <a:r>
            <a: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vision </a:t>
          </a:r>
          <a:r>
            <a: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preservare e valorizzare il prezioso patrimonio di </a:t>
          </a:r>
          <a:r>
            <a:rPr lang="it-IT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tradizione e di modernità che caratterizzano </a:t>
          </a:r>
          <a:r>
            <a: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l’</a:t>
          </a:r>
          <a:r>
            <a:rPr lang="it-IT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I.T.T.</a:t>
          </a:r>
          <a:r>
            <a: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COLOMBO, sviluppando </a:t>
          </a:r>
          <a:r>
            <a:rPr lang="it-IT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innovazione</a:t>
          </a:r>
          <a:r>
            <a: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stimolando </a:t>
          </a:r>
          <a:r>
            <a:rPr lang="it-IT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crescita personale e professionale, </a:t>
          </a:r>
          <a:r>
            <a: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rispettando e promuovendo le diversità come risorse.</a:t>
          </a:r>
        </a:p>
      </dgm:t>
    </dgm:pt>
    <dgm:pt modelId="{12ED500E-9E84-4A64-89E4-756384EA0A0A}" type="parTrans" cxnId="{5F130C51-5499-4C26-BC55-7F3BFAE8E13C}">
      <dgm:prSet/>
      <dgm:spPr/>
      <dgm:t>
        <a:bodyPr/>
        <a:lstStyle/>
        <a:p>
          <a:endParaRPr lang="it-IT"/>
        </a:p>
      </dgm:t>
    </dgm:pt>
    <dgm:pt modelId="{7A01C605-7F07-48C3-BDAD-3D2BA6A161C8}" type="sibTrans" cxnId="{5F130C51-5499-4C26-BC55-7F3BFAE8E13C}">
      <dgm:prSet/>
      <dgm:spPr/>
      <dgm:t>
        <a:bodyPr/>
        <a:lstStyle/>
        <a:p>
          <a:endParaRPr lang="it-IT"/>
        </a:p>
      </dgm:t>
    </dgm:pt>
    <dgm:pt modelId="{055D41A6-D781-4249-A4A9-343BC257F7F9}">
      <dgm:prSet/>
      <dgm:spPr/>
      <dgm:t>
        <a:bodyPr/>
        <a:lstStyle/>
        <a:p>
          <a:pPr algn="just" rtl="0"/>
          <a:r>
            <a: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 nostra</a:t>
          </a:r>
          <a:r>
            <a:rPr lang="it-IT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b="1" i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mission</a:t>
          </a:r>
          <a:r>
            <a:rPr lang="it-IT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accogliere, formare, orientare, perché ciascuno</a:t>
          </a:r>
          <a:r>
            <a: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diventi cittadino responsabile e professionista esperto, consapevole del suo ruolo nella società.</a:t>
          </a:r>
        </a:p>
      </dgm:t>
    </dgm:pt>
    <dgm:pt modelId="{BF0B80B9-7E31-495A-B655-956F0DD53075}" type="parTrans" cxnId="{87F860AC-68FD-434E-98AF-4E7518CBB92A}">
      <dgm:prSet/>
      <dgm:spPr/>
      <dgm:t>
        <a:bodyPr/>
        <a:lstStyle/>
        <a:p>
          <a:endParaRPr lang="it-IT"/>
        </a:p>
      </dgm:t>
    </dgm:pt>
    <dgm:pt modelId="{28A1E10B-DB85-4B37-9C70-C500A3E9049E}" type="sibTrans" cxnId="{87F860AC-68FD-434E-98AF-4E7518CBB92A}">
      <dgm:prSet/>
      <dgm:spPr/>
      <dgm:t>
        <a:bodyPr/>
        <a:lstStyle/>
        <a:p>
          <a:endParaRPr lang="it-IT"/>
        </a:p>
      </dgm:t>
    </dgm:pt>
    <dgm:pt modelId="{A0974614-9BDD-44CB-9D4F-94B2126F94C4}" type="pres">
      <dgm:prSet presAssocID="{03F99AC9-CE5F-42F4-B91D-811094C323FC}" presName="linear" presStyleCnt="0">
        <dgm:presLayoutVars>
          <dgm:animLvl val="lvl"/>
          <dgm:resizeHandles val="exact"/>
        </dgm:presLayoutVars>
      </dgm:prSet>
      <dgm:spPr/>
    </dgm:pt>
    <dgm:pt modelId="{0754B332-DCB4-467A-A75A-81D2B85BED84}" type="pres">
      <dgm:prSet presAssocID="{8B1DB938-E77F-4E2D-8392-6B01F324A2FC}" presName="parentText" presStyleLbl="node1" presStyleIdx="0" presStyleCnt="2" custLinFactNeighborX="399" custLinFactNeighborY="19049">
        <dgm:presLayoutVars>
          <dgm:chMax val="0"/>
          <dgm:bulletEnabled val="1"/>
        </dgm:presLayoutVars>
      </dgm:prSet>
      <dgm:spPr/>
    </dgm:pt>
    <dgm:pt modelId="{019CB1D5-8254-4A70-914D-5548D70BABFA}" type="pres">
      <dgm:prSet presAssocID="{7A01C605-7F07-48C3-BDAD-3D2BA6A161C8}" presName="spacer" presStyleCnt="0"/>
      <dgm:spPr/>
    </dgm:pt>
    <dgm:pt modelId="{B42D6879-876C-4B1D-AD49-ED85FBCA9E11}" type="pres">
      <dgm:prSet presAssocID="{055D41A6-D781-4249-A4A9-343BC257F7F9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6C1BF42E-5F4B-4878-8B9B-5742268F6BD4}" type="presOf" srcId="{03F99AC9-CE5F-42F4-B91D-811094C323FC}" destId="{A0974614-9BDD-44CB-9D4F-94B2126F94C4}" srcOrd="0" destOrd="0" presId="urn:microsoft.com/office/officeart/2005/8/layout/vList2"/>
    <dgm:cxn modelId="{5F130C51-5499-4C26-BC55-7F3BFAE8E13C}" srcId="{03F99AC9-CE5F-42F4-B91D-811094C323FC}" destId="{8B1DB938-E77F-4E2D-8392-6B01F324A2FC}" srcOrd="0" destOrd="0" parTransId="{12ED500E-9E84-4A64-89E4-756384EA0A0A}" sibTransId="{7A01C605-7F07-48C3-BDAD-3D2BA6A161C8}"/>
    <dgm:cxn modelId="{44CA328F-5BF7-4071-86E1-AC65BD438BE8}" type="presOf" srcId="{8B1DB938-E77F-4E2D-8392-6B01F324A2FC}" destId="{0754B332-DCB4-467A-A75A-81D2B85BED84}" srcOrd="0" destOrd="0" presId="urn:microsoft.com/office/officeart/2005/8/layout/vList2"/>
    <dgm:cxn modelId="{BD4D839D-4105-4847-A655-89B05CC78D9E}" type="presOf" srcId="{055D41A6-D781-4249-A4A9-343BC257F7F9}" destId="{B42D6879-876C-4B1D-AD49-ED85FBCA9E11}" srcOrd="0" destOrd="0" presId="urn:microsoft.com/office/officeart/2005/8/layout/vList2"/>
    <dgm:cxn modelId="{87F860AC-68FD-434E-98AF-4E7518CBB92A}" srcId="{03F99AC9-CE5F-42F4-B91D-811094C323FC}" destId="{055D41A6-D781-4249-A4A9-343BC257F7F9}" srcOrd="1" destOrd="0" parTransId="{BF0B80B9-7E31-495A-B655-956F0DD53075}" sibTransId="{28A1E10B-DB85-4B37-9C70-C500A3E9049E}"/>
    <dgm:cxn modelId="{7E2379DD-BC0F-4D21-8792-306B754BB1C1}" type="presParOf" srcId="{A0974614-9BDD-44CB-9D4F-94B2126F94C4}" destId="{0754B332-DCB4-467A-A75A-81D2B85BED84}" srcOrd="0" destOrd="0" presId="urn:microsoft.com/office/officeart/2005/8/layout/vList2"/>
    <dgm:cxn modelId="{370CF40F-92EA-4A9F-B73E-5708A9B10A65}" type="presParOf" srcId="{A0974614-9BDD-44CB-9D4F-94B2126F94C4}" destId="{019CB1D5-8254-4A70-914D-5548D70BABFA}" srcOrd="1" destOrd="0" presId="urn:microsoft.com/office/officeart/2005/8/layout/vList2"/>
    <dgm:cxn modelId="{F77338AE-5628-4132-AF3F-63056C94C6B7}" type="presParOf" srcId="{A0974614-9BDD-44CB-9D4F-94B2126F94C4}" destId="{B42D6879-876C-4B1D-AD49-ED85FBCA9E1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218F661-6756-4400-951C-7B739DE0674D}" type="doc">
      <dgm:prSet loTypeId="urn:microsoft.com/office/officeart/2005/8/layout/vList2" loCatId="list" qsTypeId="urn:microsoft.com/office/officeart/2005/8/quickstyle/3d9" qsCatId="3D" csTypeId="urn:microsoft.com/office/officeart/2005/8/colors/accent3_2" csCatId="accent3"/>
      <dgm:spPr/>
      <dgm:t>
        <a:bodyPr/>
        <a:lstStyle/>
        <a:p>
          <a:endParaRPr lang="it-IT"/>
        </a:p>
      </dgm:t>
    </dgm:pt>
    <dgm:pt modelId="{61019311-E955-40D8-8B69-33B5A13BF7B8}">
      <dgm:prSet custT="1"/>
      <dgm:spPr/>
      <dgm:t>
        <a:bodyPr/>
        <a:lstStyle/>
        <a:p>
          <a:pPr rtl="0"/>
          <a:r>
            <a:rPr lang="it-IT" sz="1800" b="0" i="1" dirty="0">
              <a:solidFill>
                <a:srgbClr val="FF0000"/>
              </a:solidFill>
              <a:effectLst/>
            </a:rPr>
            <a:t>Aziende pubblicitarie, studi professionali </a:t>
          </a:r>
          <a:endParaRPr lang="it-IT" sz="1800" b="0" dirty="0">
            <a:solidFill>
              <a:srgbClr val="FF0000"/>
            </a:solidFill>
            <a:effectLst/>
          </a:endParaRPr>
        </a:p>
      </dgm:t>
    </dgm:pt>
    <dgm:pt modelId="{8C5A281C-77B7-4CCA-9A53-306BC3C3A3F8}" type="parTrans" cxnId="{41E279ED-6433-4932-8F1A-28A012688EAF}">
      <dgm:prSet/>
      <dgm:spPr/>
      <dgm:t>
        <a:bodyPr/>
        <a:lstStyle/>
        <a:p>
          <a:endParaRPr lang="it-IT"/>
        </a:p>
      </dgm:t>
    </dgm:pt>
    <dgm:pt modelId="{1A028E4D-C703-40A1-A725-80850825925D}" type="sibTrans" cxnId="{41E279ED-6433-4932-8F1A-28A012688EAF}">
      <dgm:prSet/>
      <dgm:spPr/>
      <dgm:t>
        <a:bodyPr/>
        <a:lstStyle/>
        <a:p>
          <a:endParaRPr lang="it-IT"/>
        </a:p>
      </dgm:t>
    </dgm:pt>
    <dgm:pt modelId="{A3936E10-2669-4D8C-9442-44D9F964F4DF}" type="pres">
      <dgm:prSet presAssocID="{4218F661-6756-4400-951C-7B739DE0674D}" presName="linear" presStyleCnt="0">
        <dgm:presLayoutVars>
          <dgm:animLvl val="lvl"/>
          <dgm:resizeHandles val="exact"/>
        </dgm:presLayoutVars>
      </dgm:prSet>
      <dgm:spPr/>
    </dgm:pt>
    <dgm:pt modelId="{ABB1D7AC-084C-440F-BC34-84477A1C44C8}" type="pres">
      <dgm:prSet presAssocID="{61019311-E955-40D8-8B69-33B5A13BF7B8}" presName="parentText" presStyleLbl="node1" presStyleIdx="0" presStyleCnt="1" custLinFactY="-100000" custLinFactNeighborY="-183162">
        <dgm:presLayoutVars>
          <dgm:chMax val="0"/>
          <dgm:bulletEnabled val="1"/>
        </dgm:presLayoutVars>
      </dgm:prSet>
      <dgm:spPr/>
    </dgm:pt>
  </dgm:ptLst>
  <dgm:cxnLst>
    <dgm:cxn modelId="{67B0ED11-CD58-4BD2-8A62-FCF42711AFAF}" type="presOf" srcId="{61019311-E955-40D8-8B69-33B5A13BF7B8}" destId="{ABB1D7AC-084C-440F-BC34-84477A1C44C8}" srcOrd="0" destOrd="0" presId="urn:microsoft.com/office/officeart/2005/8/layout/vList2"/>
    <dgm:cxn modelId="{C9BE3FA0-3BDD-489D-B721-20374E906929}" type="presOf" srcId="{4218F661-6756-4400-951C-7B739DE0674D}" destId="{A3936E10-2669-4D8C-9442-44D9F964F4DF}" srcOrd="0" destOrd="0" presId="urn:microsoft.com/office/officeart/2005/8/layout/vList2"/>
    <dgm:cxn modelId="{41E279ED-6433-4932-8F1A-28A012688EAF}" srcId="{4218F661-6756-4400-951C-7B739DE0674D}" destId="{61019311-E955-40D8-8B69-33B5A13BF7B8}" srcOrd="0" destOrd="0" parTransId="{8C5A281C-77B7-4CCA-9A53-306BC3C3A3F8}" sibTransId="{1A028E4D-C703-40A1-A725-80850825925D}"/>
    <dgm:cxn modelId="{0727CDE5-7EAF-4A27-9337-01C949ACD358}" type="presParOf" srcId="{A3936E10-2669-4D8C-9442-44D9F964F4DF}" destId="{ABB1D7AC-084C-440F-BC34-84477A1C44C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4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E55DB2-3EA5-4E92-92B5-F1A9E3C82DD4}" type="doc">
      <dgm:prSet loTypeId="urn:microsoft.com/office/officeart/2005/8/layout/cycle5" loCatId="cycle" qsTypeId="urn:microsoft.com/office/officeart/2005/8/quickstyle/3d9" qsCatId="3D" csTypeId="urn:microsoft.com/office/officeart/2005/8/colors/accent3_2" csCatId="accent3" phldr="1"/>
      <dgm:spPr/>
      <dgm:t>
        <a:bodyPr/>
        <a:lstStyle/>
        <a:p>
          <a:endParaRPr lang="it-IT"/>
        </a:p>
      </dgm:t>
    </dgm:pt>
    <dgm:pt modelId="{6E011CE5-84D4-4C7C-A394-61F53B1F461A}">
      <dgm:prSet custT="1"/>
      <dgm:spPr/>
      <dgm:t>
        <a:bodyPr/>
        <a:lstStyle/>
        <a:p>
          <a:pPr rtl="0"/>
          <a:r>
            <a:rPr lang="it-IT" sz="2000" b="0" i="1" dirty="0">
              <a:solidFill>
                <a:srgbClr val="FF0000"/>
              </a:solidFill>
              <a:effectLst/>
            </a:rPr>
            <a:t>Imprese turistiche </a:t>
          </a:r>
          <a:br>
            <a:rPr lang="it-IT" sz="2000" b="0" i="1" dirty="0">
              <a:solidFill>
                <a:srgbClr val="FF0000"/>
              </a:solidFill>
              <a:effectLst/>
            </a:rPr>
          </a:br>
          <a:r>
            <a:rPr lang="it-IT" sz="2000" b="0" i="1" dirty="0">
              <a:solidFill>
                <a:srgbClr val="FF0000"/>
              </a:solidFill>
              <a:effectLst/>
            </a:rPr>
            <a:t>(agenzie di viaggio o tour </a:t>
          </a:r>
          <a:r>
            <a:rPr lang="it-IT" sz="2000" b="0" i="1" dirty="0" err="1">
              <a:solidFill>
                <a:srgbClr val="FF0000"/>
              </a:solidFill>
              <a:effectLst/>
            </a:rPr>
            <a:t>operator</a:t>
          </a:r>
          <a:r>
            <a:rPr lang="it-IT" sz="2000" b="0" i="1" dirty="0">
              <a:solidFill>
                <a:srgbClr val="FF0000"/>
              </a:solidFill>
              <a:effectLst/>
            </a:rPr>
            <a:t>) </a:t>
          </a:r>
          <a:endParaRPr lang="it-IT" sz="2000" b="0" dirty="0">
            <a:solidFill>
              <a:srgbClr val="FF0000"/>
            </a:solidFill>
            <a:effectLst/>
          </a:endParaRPr>
        </a:p>
      </dgm:t>
    </dgm:pt>
    <dgm:pt modelId="{AF02C7B5-CA0C-47B3-A6A0-C47DB2E12515}" type="parTrans" cxnId="{86953FFE-B1EE-4A0C-90E7-7B7478A7A4C6}">
      <dgm:prSet/>
      <dgm:spPr/>
      <dgm:t>
        <a:bodyPr/>
        <a:lstStyle/>
        <a:p>
          <a:endParaRPr lang="it-IT"/>
        </a:p>
      </dgm:t>
    </dgm:pt>
    <dgm:pt modelId="{83FD9C51-54E9-4D4F-AD85-7F633B654760}" type="sibTrans" cxnId="{86953FFE-B1EE-4A0C-90E7-7B7478A7A4C6}">
      <dgm:prSet/>
      <dgm:spPr/>
      <dgm:t>
        <a:bodyPr/>
        <a:lstStyle/>
        <a:p>
          <a:endParaRPr lang="it-IT"/>
        </a:p>
      </dgm:t>
    </dgm:pt>
    <dgm:pt modelId="{D5572752-C4E1-4598-9F89-04AC8D8AE026}" type="pres">
      <dgm:prSet presAssocID="{09E55DB2-3EA5-4E92-92B5-F1A9E3C82DD4}" presName="cycle" presStyleCnt="0">
        <dgm:presLayoutVars>
          <dgm:dir/>
          <dgm:resizeHandles val="exact"/>
        </dgm:presLayoutVars>
      </dgm:prSet>
      <dgm:spPr/>
    </dgm:pt>
    <dgm:pt modelId="{044F66F0-0272-41AF-873F-EA76EABF938E}" type="pres">
      <dgm:prSet presAssocID="{6E011CE5-84D4-4C7C-A394-61F53B1F461A}" presName="node" presStyleLbl="node1" presStyleIdx="0" presStyleCnt="1" custScaleX="388513" custRadScaleRad="103731" custRadScaleInc="-1345">
        <dgm:presLayoutVars>
          <dgm:bulletEnabled val="1"/>
        </dgm:presLayoutVars>
      </dgm:prSet>
      <dgm:spPr/>
    </dgm:pt>
  </dgm:ptLst>
  <dgm:cxnLst>
    <dgm:cxn modelId="{1F48AB33-77F0-4078-91EA-77AA68EC133A}" type="presOf" srcId="{6E011CE5-84D4-4C7C-A394-61F53B1F461A}" destId="{044F66F0-0272-41AF-873F-EA76EABF938E}" srcOrd="0" destOrd="0" presId="urn:microsoft.com/office/officeart/2005/8/layout/cycle5"/>
    <dgm:cxn modelId="{0E5707A9-6D1A-4E28-8C70-B2141F91F1EE}" type="presOf" srcId="{09E55DB2-3EA5-4E92-92B5-F1A9E3C82DD4}" destId="{D5572752-C4E1-4598-9F89-04AC8D8AE026}" srcOrd="0" destOrd="0" presId="urn:microsoft.com/office/officeart/2005/8/layout/cycle5"/>
    <dgm:cxn modelId="{86953FFE-B1EE-4A0C-90E7-7B7478A7A4C6}" srcId="{09E55DB2-3EA5-4E92-92B5-F1A9E3C82DD4}" destId="{6E011CE5-84D4-4C7C-A394-61F53B1F461A}" srcOrd="0" destOrd="0" parTransId="{AF02C7B5-CA0C-47B3-A6A0-C47DB2E12515}" sibTransId="{83FD9C51-54E9-4D4F-AD85-7F633B654760}"/>
    <dgm:cxn modelId="{23D34142-C5CE-46A2-8A72-D1F5F8C2F567}" type="presParOf" srcId="{D5572752-C4E1-4598-9F89-04AC8D8AE026}" destId="{044F66F0-0272-41AF-873F-EA76EABF938E}" srcOrd="0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0BE0C5-23F4-45E1-81A0-E3A53B9A3DB1}" type="doc">
      <dgm:prSet loTypeId="urn:microsoft.com/office/officeart/2005/8/layout/vList2" loCatId="list" qsTypeId="urn:microsoft.com/office/officeart/2005/8/quickstyle/3d9" qsCatId="3D" csTypeId="urn:microsoft.com/office/officeart/2005/8/colors/accent3_3" csCatId="accent3" phldr="1"/>
      <dgm:spPr/>
      <dgm:t>
        <a:bodyPr/>
        <a:lstStyle/>
        <a:p>
          <a:endParaRPr lang="it-IT"/>
        </a:p>
      </dgm:t>
    </dgm:pt>
    <dgm:pt modelId="{00DAA0B3-16BD-4D8A-88CD-9FD3410558EE}">
      <dgm:prSet custT="1"/>
      <dgm:spPr/>
      <dgm:t>
        <a:bodyPr/>
        <a:lstStyle/>
        <a:p>
          <a:pPr algn="ctr" rtl="0"/>
          <a:r>
            <a:rPr lang="it-IT" sz="2000" b="0" i="1" dirty="0">
              <a:solidFill>
                <a:srgbClr val="FF0000"/>
              </a:solidFill>
              <a:effectLst/>
            </a:rPr>
            <a:t>Imprese settore ricettivo </a:t>
          </a:r>
          <a:br>
            <a:rPr lang="it-IT" sz="2000" b="0" i="1" dirty="0">
              <a:solidFill>
                <a:srgbClr val="FF0000"/>
              </a:solidFill>
              <a:effectLst/>
            </a:rPr>
          </a:br>
          <a:r>
            <a:rPr lang="it-IT" sz="2000" b="0" i="1" dirty="0">
              <a:solidFill>
                <a:srgbClr val="FF0000"/>
              </a:solidFill>
              <a:effectLst/>
            </a:rPr>
            <a:t>(alberghi, agriturismi, </a:t>
          </a:r>
          <a:r>
            <a:rPr lang="it-IT" sz="2000" b="0" i="1" dirty="0" err="1">
              <a:solidFill>
                <a:srgbClr val="FF0000"/>
              </a:solidFill>
              <a:effectLst/>
            </a:rPr>
            <a:t>B&amp;B</a:t>
          </a:r>
          <a:r>
            <a:rPr lang="it-IT" sz="2000" b="0" i="1" dirty="0">
              <a:solidFill>
                <a:srgbClr val="FF0000"/>
              </a:solidFill>
              <a:effectLst/>
            </a:rPr>
            <a:t> …) </a:t>
          </a:r>
          <a:endParaRPr lang="it-IT" sz="2000" b="0" dirty="0">
            <a:solidFill>
              <a:srgbClr val="FF0000"/>
            </a:solidFill>
            <a:effectLst/>
          </a:endParaRPr>
        </a:p>
      </dgm:t>
    </dgm:pt>
    <dgm:pt modelId="{4B8CB740-5314-4C0F-B57A-84C8B3424815}" type="parTrans" cxnId="{AC9B1738-DF8B-4876-814B-7AFF8CB4B48D}">
      <dgm:prSet/>
      <dgm:spPr/>
      <dgm:t>
        <a:bodyPr/>
        <a:lstStyle/>
        <a:p>
          <a:endParaRPr lang="it-IT"/>
        </a:p>
      </dgm:t>
    </dgm:pt>
    <dgm:pt modelId="{D6774231-7C38-4776-A47F-92413580D31D}" type="sibTrans" cxnId="{AC9B1738-DF8B-4876-814B-7AFF8CB4B48D}">
      <dgm:prSet/>
      <dgm:spPr/>
      <dgm:t>
        <a:bodyPr/>
        <a:lstStyle/>
        <a:p>
          <a:endParaRPr lang="it-IT"/>
        </a:p>
      </dgm:t>
    </dgm:pt>
    <dgm:pt modelId="{8D2F6A40-1D23-4247-954F-6E76801850B5}" type="pres">
      <dgm:prSet presAssocID="{850BE0C5-23F4-45E1-81A0-E3A53B9A3DB1}" presName="linear" presStyleCnt="0">
        <dgm:presLayoutVars>
          <dgm:animLvl val="lvl"/>
          <dgm:resizeHandles val="exact"/>
        </dgm:presLayoutVars>
      </dgm:prSet>
      <dgm:spPr/>
    </dgm:pt>
    <dgm:pt modelId="{39589E53-F6DE-471F-8D35-D000A452AA5E}" type="pres">
      <dgm:prSet presAssocID="{00DAA0B3-16BD-4D8A-88CD-9FD3410558EE}" presName="parentText" presStyleLbl="node1" presStyleIdx="0" presStyleCnt="1" custLinFactNeighborX="-1538" custLinFactNeighborY="-901">
        <dgm:presLayoutVars>
          <dgm:chMax val="0"/>
          <dgm:bulletEnabled val="1"/>
        </dgm:presLayoutVars>
      </dgm:prSet>
      <dgm:spPr/>
    </dgm:pt>
  </dgm:ptLst>
  <dgm:cxnLst>
    <dgm:cxn modelId="{AC9B1738-DF8B-4876-814B-7AFF8CB4B48D}" srcId="{850BE0C5-23F4-45E1-81A0-E3A53B9A3DB1}" destId="{00DAA0B3-16BD-4D8A-88CD-9FD3410558EE}" srcOrd="0" destOrd="0" parTransId="{4B8CB740-5314-4C0F-B57A-84C8B3424815}" sibTransId="{D6774231-7C38-4776-A47F-92413580D31D}"/>
    <dgm:cxn modelId="{706C9E89-F2A3-4EDB-9324-C0249CE7E56E}" type="presOf" srcId="{850BE0C5-23F4-45E1-81A0-E3A53B9A3DB1}" destId="{8D2F6A40-1D23-4247-954F-6E76801850B5}" srcOrd="0" destOrd="0" presId="urn:microsoft.com/office/officeart/2005/8/layout/vList2"/>
    <dgm:cxn modelId="{2657BBDC-8F39-4452-BF07-B8C6CE2641F9}" type="presOf" srcId="{00DAA0B3-16BD-4D8A-88CD-9FD3410558EE}" destId="{39589E53-F6DE-471F-8D35-D000A452AA5E}" srcOrd="0" destOrd="0" presId="urn:microsoft.com/office/officeart/2005/8/layout/vList2"/>
    <dgm:cxn modelId="{4DCCD61E-DA51-4E67-AA93-305D55A60DB9}" type="presParOf" srcId="{8D2F6A40-1D23-4247-954F-6E76801850B5}" destId="{39589E53-F6DE-471F-8D35-D000A452AA5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6052F1-04B8-43D7-A10E-78FB3C342C00}" type="doc">
      <dgm:prSet loTypeId="urn:microsoft.com/office/officeart/2005/8/layout/default" loCatId="list" qsTypeId="urn:microsoft.com/office/officeart/2005/8/quickstyle/3d9" qsCatId="3D" csTypeId="urn:microsoft.com/office/officeart/2005/8/colors/accent3_2" csCatId="accent3" phldr="1"/>
      <dgm:spPr/>
      <dgm:t>
        <a:bodyPr/>
        <a:lstStyle/>
        <a:p>
          <a:endParaRPr lang="it-IT"/>
        </a:p>
      </dgm:t>
    </dgm:pt>
    <dgm:pt modelId="{5A5DA9F3-4B6D-43AD-B1F5-E500871E75CB}">
      <dgm:prSet custT="1"/>
      <dgm:spPr/>
      <dgm:t>
        <a:bodyPr/>
        <a:lstStyle/>
        <a:p>
          <a:pPr rtl="0"/>
          <a:r>
            <a:rPr lang="it-IT" sz="2000" b="1" i="1" dirty="0">
              <a:solidFill>
                <a:srgbClr val="FF0000"/>
              </a:solidFill>
            </a:rPr>
            <a:t>Imprese settore ristorativo </a:t>
          </a:r>
          <a:br>
            <a:rPr lang="it-IT" sz="2000" b="1" i="1" dirty="0">
              <a:solidFill>
                <a:srgbClr val="FF0000"/>
              </a:solidFill>
            </a:rPr>
          </a:br>
          <a:r>
            <a:rPr lang="it-IT" sz="2000" b="1" i="1" dirty="0">
              <a:solidFill>
                <a:srgbClr val="FF0000"/>
              </a:solidFill>
            </a:rPr>
            <a:t>(bar, ristoranti …) </a:t>
          </a:r>
          <a:endParaRPr lang="it-IT" sz="2000" dirty="0">
            <a:solidFill>
              <a:srgbClr val="FF0000"/>
            </a:solidFill>
          </a:endParaRPr>
        </a:p>
      </dgm:t>
    </dgm:pt>
    <dgm:pt modelId="{5579FF92-F927-45FD-BAC4-F313C2E3244D}" type="parTrans" cxnId="{9CBB222A-F945-45A7-86D4-D1C71978C947}">
      <dgm:prSet/>
      <dgm:spPr/>
      <dgm:t>
        <a:bodyPr/>
        <a:lstStyle/>
        <a:p>
          <a:endParaRPr lang="it-IT"/>
        </a:p>
      </dgm:t>
    </dgm:pt>
    <dgm:pt modelId="{09E4D09F-91DB-44B5-BE5C-51491B86DBE5}" type="sibTrans" cxnId="{9CBB222A-F945-45A7-86D4-D1C71978C947}">
      <dgm:prSet/>
      <dgm:spPr/>
      <dgm:t>
        <a:bodyPr/>
        <a:lstStyle/>
        <a:p>
          <a:endParaRPr lang="it-IT"/>
        </a:p>
      </dgm:t>
    </dgm:pt>
    <dgm:pt modelId="{FD9AA4F5-A4BF-4DEB-B866-070FE4B7DC2F}" type="pres">
      <dgm:prSet presAssocID="{186052F1-04B8-43D7-A10E-78FB3C342C00}" presName="diagram" presStyleCnt="0">
        <dgm:presLayoutVars>
          <dgm:dir/>
          <dgm:resizeHandles val="exact"/>
        </dgm:presLayoutVars>
      </dgm:prSet>
      <dgm:spPr/>
    </dgm:pt>
    <dgm:pt modelId="{0C5036D5-2BF2-4A03-910B-ED1BAE3877B4}" type="pres">
      <dgm:prSet presAssocID="{5A5DA9F3-4B6D-43AD-B1F5-E500871E75CB}" presName="node" presStyleLbl="node1" presStyleIdx="0" presStyleCnt="1" custScaleX="370753">
        <dgm:presLayoutVars>
          <dgm:bulletEnabled val="1"/>
        </dgm:presLayoutVars>
      </dgm:prSet>
      <dgm:spPr/>
    </dgm:pt>
  </dgm:ptLst>
  <dgm:cxnLst>
    <dgm:cxn modelId="{9CBB222A-F945-45A7-86D4-D1C71978C947}" srcId="{186052F1-04B8-43D7-A10E-78FB3C342C00}" destId="{5A5DA9F3-4B6D-43AD-B1F5-E500871E75CB}" srcOrd="0" destOrd="0" parTransId="{5579FF92-F927-45FD-BAC4-F313C2E3244D}" sibTransId="{09E4D09F-91DB-44B5-BE5C-51491B86DBE5}"/>
    <dgm:cxn modelId="{EC0A3988-2072-4D3A-BCCA-251F95A8500B}" type="presOf" srcId="{5A5DA9F3-4B6D-43AD-B1F5-E500871E75CB}" destId="{0C5036D5-2BF2-4A03-910B-ED1BAE3877B4}" srcOrd="0" destOrd="0" presId="urn:microsoft.com/office/officeart/2005/8/layout/default"/>
    <dgm:cxn modelId="{61F4F092-9562-4C0D-BD09-D41708459831}" type="presOf" srcId="{186052F1-04B8-43D7-A10E-78FB3C342C00}" destId="{FD9AA4F5-A4BF-4DEB-B866-070FE4B7DC2F}" srcOrd="0" destOrd="0" presId="urn:microsoft.com/office/officeart/2005/8/layout/default"/>
    <dgm:cxn modelId="{FA9B62FE-8FE6-4595-A4FF-67AA834230DA}" type="presParOf" srcId="{FD9AA4F5-A4BF-4DEB-B866-070FE4B7DC2F}" destId="{0C5036D5-2BF2-4A03-910B-ED1BAE3877B4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883A1CE-1C64-4B83-8926-FF60F22F9121}" type="doc">
      <dgm:prSet loTypeId="urn:microsoft.com/office/officeart/2005/8/layout/vList2" loCatId="list" qsTypeId="urn:microsoft.com/office/officeart/2005/8/quickstyle/3d9" qsCatId="3D" csTypeId="urn:microsoft.com/office/officeart/2005/8/colors/accent3_3" csCatId="accent3"/>
      <dgm:spPr/>
      <dgm:t>
        <a:bodyPr/>
        <a:lstStyle/>
        <a:p>
          <a:endParaRPr lang="it-IT"/>
        </a:p>
      </dgm:t>
    </dgm:pt>
    <dgm:pt modelId="{5B57D405-F8EB-4F68-A92E-D8007B8F12E5}">
      <dgm:prSet/>
      <dgm:spPr/>
      <dgm:t>
        <a:bodyPr/>
        <a:lstStyle/>
        <a:p>
          <a:pPr algn="ctr" rtl="0"/>
          <a:r>
            <a:rPr lang="it-IT" b="0" i="1" dirty="0">
              <a:solidFill>
                <a:srgbClr val="FF0000"/>
              </a:solidFill>
            </a:rPr>
            <a:t>Compagnie aeree, aeroporti, aziende di trasporto ferroviario  e marittimo, aziende di organizzazione eventi </a:t>
          </a:r>
          <a:endParaRPr lang="it-IT" b="0" dirty="0">
            <a:solidFill>
              <a:srgbClr val="FF0000"/>
            </a:solidFill>
          </a:endParaRPr>
        </a:p>
      </dgm:t>
    </dgm:pt>
    <dgm:pt modelId="{033AB997-50CC-4F49-B006-8CF0DA6D9646}" type="parTrans" cxnId="{AD6E30F6-3068-4BE8-A20C-A7E0DD778FB4}">
      <dgm:prSet/>
      <dgm:spPr/>
      <dgm:t>
        <a:bodyPr/>
        <a:lstStyle/>
        <a:p>
          <a:endParaRPr lang="it-IT"/>
        </a:p>
      </dgm:t>
    </dgm:pt>
    <dgm:pt modelId="{B8971BEF-506E-41C6-807E-EA5BCF57EC3D}" type="sibTrans" cxnId="{AD6E30F6-3068-4BE8-A20C-A7E0DD778FB4}">
      <dgm:prSet/>
      <dgm:spPr/>
      <dgm:t>
        <a:bodyPr/>
        <a:lstStyle/>
        <a:p>
          <a:endParaRPr lang="it-IT"/>
        </a:p>
      </dgm:t>
    </dgm:pt>
    <dgm:pt modelId="{F96F5224-0F64-4684-9447-0AA603CC86DA}" type="pres">
      <dgm:prSet presAssocID="{F883A1CE-1C64-4B83-8926-FF60F22F9121}" presName="linear" presStyleCnt="0">
        <dgm:presLayoutVars>
          <dgm:animLvl val="lvl"/>
          <dgm:resizeHandles val="exact"/>
        </dgm:presLayoutVars>
      </dgm:prSet>
      <dgm:spPr/>
    </dgm:pt>
    <dgm:pt modelId="{2F7BEA0B-04F8-448D-8159-3F5BEE8B5846}" type="pres">
      <dgm:prSet presAssocID="{5B57D405-F8EB-4F68-A92E-D8007B8F12E5}" presName="parentText" presStyleLbl="node1" presStyleIdx="0" presStyleCnt="1" custLinFactNeighborY="-6868">
        <dgm:presLayoutVars>
          <dgm:chMax val="0"/>
          <dgm:bulletEnabled val="1"/>
        </dgm:presLayoutVars>
      </dgm:prSet>
      <dgm:spPr/>
    </dgm:pt>
  </dgm:ptLst>
  <dgm:cxnLst>
    <dgm:cxn modelId="{CA10333D-297F-4A49-A1BF-BFBA3290BA2A}" type="presOf" srcId="{5B57D405-F8EB-4F68-A92E-D8007B8F12E5}" destId="{2F7BEA0B-04F8-448D-8159-3F5BEE8B5846}" srcOrd="0" destOrd="0" presId="urn:microsoft.com/office/officeart/2005/8/layout/vList2"/>
    <dgm:cxn modelId="{B29C3FCB-3A96-4B79-A2AB-FCABCAFF6A39}" type="presOf" srcId="{F883A1CE-1C64-4B83-8926-FF60F22F9121}" destId="{F96F5224-0F64-4684-9447-0AA603CC86DA}" srcOrd="0" destOrd="0" presId="urn:microsoft.com/office/officeart/2005/8/layout/vList2"/>
    <dgm:cxn modelId="{AD6E30F6-3068-4BE8-A20C-A7E0DD778FB4}" srcId="{F883A1CE-1C64-4B83-8926-FF60F22F9121}" destId="{5B57D405-F8EB-4F68-A92E-D8007B8F12E5}" srcOrd="0" destOrd="0" parTransId="{033AB997-50CC-4F49-B006-8CF0DA6D9646}" sibTransId="{B8971BEF-506E-41C6-807E-EA5BCF57EC3D}"/>
    <dgm:cxn modelId="{182CE41E-5B1A-42D9-A7F2-B07ADBE9DEE3}" type="presParOf" srcId="{F96F5224-0F64-4684-9447-0AA603CC86DA}" destId="{2F7BEA0B-04F8-448D-8159-3F5BEE8B584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76342B8-A135-40E6-A2DD-98D3901E5585}" type="doc">
      <dgm:prSet loTypeId="urn:microsoft.com/office/officeart/2005/8/layout/vList2" loCatId="list" qsTypeId="urn:microsoft.com/office/officeart/2005/8/quickstyle/3d9" qsCatId="3D" csTypeId="urn:microsoft.com/office/officeart/2005/8/colors/accent3_3" csCatId="accent3"/>
      <dgm:spPr/>
      <dgm:t>
        <a:bodyPr/>
        <a:lstStyle/>
        <a:p>
          <a:endParaRPr lang="it-IT"/>
        </a:p>
      </dgm:t>
    </dgm:pt>
    <dgm:pt modelId="{B45694A4-327F-492E-9495-9040DD5DF07D}">
      <dgm:prSet custT="1"/>
      <dgm:spPr/>
      <dgm:t>
        <a:bodyPr/>
        <a:lstStyle/>
        <a:p>
          <a:pPr algn="ctr" rtl="0"/>
          <a:r>
            <a:rPr lang="it-IT" sz="2000" b="0" i="1" dirty="0">
              <a:solidFill>
                <a:srgbClr val="FF0000"/>
              </a:solidFill>
            </a:rPr>
            <a:t>Guida e accompagnatore turistico </a:t>
          </a:r>
          <a:endParaRPr lang="it-IT" sz="2000" b="0" dirty="0">
            <a:solidFill>
              <a:srgbClr val="FF0000"/>
            </a:solidFill>
          </a:endParaRPr>
        </a:p>
      </dgm:t>
    </dgm:pt>
    <dgm:pt modelId="{93B5D998-47E3-4E5D-AA21-80C18A9D3B83}" type="parTrans" cxnId="{951B5064-9ACF-4EBB-B01F-170DF548AC01}">
      <dgm:prSet/>
      <dgm:spPr/>
      <dgm:t>
        <a:bodyPr/>
        <a:lstStyle/>
        <a:p>
          <a:endParaRPr lang="it-IT"/>
        </a:p>
      </dgm:t>
    </dgm:pt>
    <dgm:pt modelId="{6B83A5DC-90C9-4A37-9443-E98547E614DF}" type="sibTrans" cxnId="{951B5064-9ACF-4EBB-B01F-170DF548AC01}">
      <dgm:prSet/>
      <dgm:spPr/>
      <dgm:t>
        <a:bodyPr/>
        <a:lstStyle/>
        <a:p>
          <a:endParaRPr lang="it-IT"/>
        </a:p>
      </dgm:t>
    </dgm:pt>
    <dgm:pt modelId="{5EDA638B-7076-4FB5-A9EA-C11E7A0F1C66}" type="pres">
      <dgm:prSet presAssocID="{B76342B8-A135-40E6-A2DD-98D3901E5585}" presName="linear" presStyleCnt="0">
        <dgm:presLayoutVars>
          <dgm:animLvl val="lvl"/>
          <dgm:resizeHandles val="exact"/>
        </dgm:presLayoutVars>
      </dgm:prSet>
      <dgm:spPr/>
    </dgm:pt>
    <dgm:pt modelId="{94EF75D3-E8BB-4D3C-8EF6-F5504CCB79E2}" type="pres">
      <dgm:prSet presAssocID="{B45694A4-327F-492E-9495-9040DD5DF07D}" presName="parentText" presStyleLbl="node1" presStyleIdx="0" presStyleCnt="1" custLinFactNeighborY="-33231">
        <dgm:presLayoutVars>
          <dgm:chMax val="0"/>
          <dgm:bulletEnabled val="1"/>
        </dgm:presLayoutVars>
      </dgm:prSet>
      <dgm:spPr/>
    </dgm:pt>
  </dgm:ptLst>
  <dgm:cxnLst>
    <dgm:cxn modelId="{C952AB32-60BF-4DFC-BFDF-226750723A9F}" type="presOf" srcId="{B76342B8-A135-40E6-A2DD-98D3901E5585}" destId="{5EDA638B-7076-4FB5-A9EA-C11E7A0F1C66}" srcOrd="0" destOrd="0" presId="urn:microsoft.com/office/officeart/2005/8/layout/vList2"/>
    <dgm:cxn modelId="{951B5064-9ACF-4EBB-B01F-170DF548AC01}" srcId="{B76342B8-A135-40E6-A2DD-98D3901E5585}" destId="{B45694A4-327F-492E-9495-9040DD5DF07D}" srcOrd="0" destOrd="0" parTransId="{93B5D998-47E3-4E5D-AA21-80C18A9D3B83}" sibTransId="{6B83A5DC-90C9-4A37-9443-E98547E614DF}"/>
    <dgm:cxn modelId="{56869DDB-7CE5-492B-A976-80695C3B84D9}" type="presOf" srcId="{B45694A4-327F-492E-9495-9040DD5DF07D}" destId="{94EF75D3-E8BB-4D3C-8EF6-F5504CCB79E2}" srcOrd="0" destOrd="0" presId="urn:microsoft.com/office/officeart/2005/8/layout/vList2"/>
    <dgm:cxn modelId="{B290FB4A-1FB0-4940-BC90-B4C7383BE469}" type="presParOf" srcId="{5EDA638B-7076-4FB5-A9EA-C11E7A0F1C66}" destId="{94EF75D3-E8BB-4D3C-8EF6-F5504CCB79E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8E0233A-8DA0-41C3-8FCF-44A09FCA66E4}" type="doc">
      <dgm:prSet loTypeId="urn:microsoft.com/office/officeart/2005/8/layout/vList2" loCatId="list" qsTypeId="urn:microsoft.com/office/officeart/2005/8/quickstyle/3d9" qsCatId="3D" csTypeId="urn:microsoft.com/office/officeart/2005/8/colors/accent3_3" csCatId="accent3"/>
      <dgm:spPr/>
      <dgm:t>
        <a:bodyPr/>
        <a:lstStyle/>
        <a:p>
          <a:endParaRPr lang="it-IT"/>
        </a:p>
      </dgm:t>
    </dgm:pt>
    <dgm:pt modelId="{307A9577-94E6-48D9-8A11-1FCB8F266169}">
      <dgm:prSet custT="1"/>
      <dgm:spPr/>
      <dgm:t>
        <a:bodyPr/>
        <a:lstStyle/>
        <a:p>
          <a:pPr rtl="0"/>
          <a:r>
            <a:rPr lang="it-IT" sz="1800" b="0" i="1" dirty="0">
              <a:solidFill>
                <a:srgbClr val="FF0000"/>
              </a:solidFill>
            </a:rPr>
            <a:t>Operatore congressuale e turistico </a:t>
          </a:r>
        </a:p>
      </dgm:t>
    </dgm:pt>
    <dgm:pt modelId="{32F7E114-43D1-4CD5-806E-1500A6B87DA1}" type="parTrans" cxnId="{A9C9178E-1C95-49CA-82D5-A6AD431C941B}">
      <dgm:prSet/>
      <dgm:spPr/>
      <dgm:t>
        <a:bodyPr/>
        <a:lstStyle/>
        <a:p>
          <a:endParaRPr lang="it-IT"/>
        </a:p>
      </dgm:t>
    </dgm:pt>
    <dgm:pt modelId="{251CC3FB-2F18-4496-A401-61DE9BA2DFD4}" type="sibTrans" cxnId="{A9C9178E-1C95-49CA-82D5-A6AD431C941B}">
      <dgm:prSet/>
      <dgm:spPr/>
      <dgm:t>
        <a:bodyPr/>
        <a:lstStyle/>
        <a:p>
          <a:endParaRPr lang="it-IT"/>
        </a:p>
      </dgm:t>
    </dgm:pt>
    <dgm:pt modelId="{5D1BE65A-BB4C-4BE8-8C7B-26EFE5E60989}" type="pres">
      <dgm:prSet presAssocID="{28E0233A-8DA0-41C3-8FCF-44A09FCA66E4}" presName="linear" presStyleCnt="0">
        <dgm:presLayoutVars>
          <dgm:animLvl val="lvl"/>
          <dgm:resizeHandles val="exact"/>
        </dgm:presLayoutVars>
      </dgm:prSet>
      <dgm:spPr/>
    </dgm:pt>
    <dgm:pt modelId="{BF14F715-CA58-4B7B-B596-AB08590DC930}" type="pres">
      <dgm:prSet presAssocID="{307A9577-94E6-48D9-8A11-1FCB8F266169}" presName="parentText" presStyleLbl="node1" presStyleIdx="0" presStyleCnt="1" custLinFactY="200000" custLinFactNeighborX="22000" custLinFactNeighborY="217649">
        <dgm:presLayoutVars>
          <dgm:chMax val="0"/>
          <dgm:bulletEnabled val="1"/>
        </dgm:presLayoutVars>
      </dgm:prSet>
      <dgm:spPr/>
    </dgm:pt>
  </dgm:ptLst>
  <dgm:cxnLst>
    <dgm:cxn modelId="{A9C9178E-1C95-49CA-82D5-A6AD431C941B}" srcId="{28E0233A-8DA0-41C3-8FCF-44A09FCA66E4}" destId="{307A9577-94E6-48D9-8A11-1FCB8F266169}" srcOrd="0" destOrd="0" parTransId="{32F7E114-43D1-4CD5-806E-1500A6B87DA1}" sibTransId="{251CC3FB-2F18-4496-A401-61DE9BA2DFD4}"/>
    <dgm:cxn modelId="{F34FABD9-B3E9-48FE-83EA-955437B69EA8}" type="presOf" srcId="{307A9577-94E6-48D9-8A11-1FCB8F266169}" destId="{BF14F715-CA58-4B7B-B596-AB08590DC930}" srcOrd="0" destOrd="0" presId="urn:microsoft.com/office/officeart/2005/8/layout/vList2"/>
    <dgm:cxn modelId="{FF1A9DF8-1B7A-494A-B34D-6E386448B30B}" type="presOf" srcId="{28E0233A-8DA0-41C3-8FCF-44A09FCA66E4}" destId="{5D1BE65A-BB4C-4BE8-8C7B-26EFE5E60989}" srcOrd="0" destOrd="0" presId="urn:microsoft.com/office/officeart/2005/8/layout/vList2"/>
    <dgm:cxn modelId="{99864AD8-36CE-498E-A8AB-09E18AEF2315}" type="presParOf" srcId="{5D1BE65A-BB4C-4BE8-8C7B-26EFE5E60989}" destId="{BF14F715-CA58-4B7B-B596-AB08590DC93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DF09C86-06E4-485C-AAAA-51E497BA4F2D}" type="doc">
      <dgm:prSet loTypeId="urn:microsoft.com/office/officeart/2005/8/layout/vList2" loCatId="list" qsTypeId="urn:microsoft.com/office/officeart/2005/8/quickstyle/3d9" qsCatId="3D" csTypeId="urn:microsoft.com/office/officeart/2005/8/colors/accent3_3" csCatId="accent3"/>
      <dgm:spPr/>
      <dgm:t>
        <a:bodyPr/>
        <a:lstStyle/>
        <a:p>
          <a:endParaRPr lang="it-IT"/>
        </a:p>
      </dgm:t>
    </dgm:pt>
    <dgm:pt modelId="{724A92C2-BC87-446C-8BA3-25EF68FE2237}">
      <dgm:prSet custT="1"/>
      <dgm:spPr/>
      <dgm:t>
        <a:bodyPr/>
        <a:lstStyle/>
        <a:p>
          <a:pPr rtl="0"/>
          <a:r>
            <a:rPr lang="it-IT" sz="1800" b="0" i="1" dirty="0">
              <a:solidFill>
                <a:srgbClr val="FF0000"/>
              </a:solidFill>
            </a:rPr>
            <a:t>Programmatore turistico </a:t>
          </a:r>
          <a:endParaRPr lang="it-IT" sz="1800" b="0" dirty="0">
            <a:solidFill>
              <a:srgbClr val="FF0000"/>
            </a:solidFill>
          </a:endParaRPr>
        </a:p>
      </dgm:t>
    </dgm:pt>
    <dgm:pt modelId="{96D2F234-6847-4BD7-8DE8-A98C0D772FAE}" type="parTrans" cxnId="{589EC095-0646-4D0A-B5B5-FDA3DD2A0F62}">
      <dgm:prSet/>
      <dgm:spPr/>
      <dgm:t>
        <a:bodyPr/>
        <a:lstStyle/>
        <a:p>
          <a:endParaRPr lang="it-IT"/>
        </a:p>
      </dgm:t>
    </dgm:pt>
    <dgm:pt modelId="{E5C85993-607E-4E4C-BD3F-3B7C1AFEA2FB}" type="sibTrans" cxnId="{589EC095-0646-4D0A-B5B5-FDA3DD2A0F62}">
      <dgm:prSet/>
      <dgm:spPr/>
      <dgm:t>
        <a:bodyPr/>
        <a:lstStyle/>
        <a:p>
          <a:endParaRPr lang="it-IT"/>
        </a:p>
      </dgm:t>
    </dgm:pt>
    <dgm:pt modelId="{FE76D8EA-D567-49A2-A7B1-2518C2A1D613}" type="pres">
      <dgm:prSet presAssocID="{5DF09C86-06E4-485C-AAAA-51E497BA4F2D}" presName="linear" presStyleCnt="0">
        <dgm:presLayoutVars>
          <dgm:animLvl val="lvl"/>
          <dgm:resizeHandles val="exact"/>
        </dgm:presLayoutVars>
      </dgm:prSet>
      <dgm:spPr/>
    </dgm:pt>
    <dgm:pt modelId="{2D68F835-3EDE-4716-8893-56F17378182B}" type="pres">
      <dgm:prSet presAssocID="{724A92C2-BC87-446C-8BA3-25EF68FE2237}" presName="parentText" presStyleLbl="node1" presStyleIdx="0" presStyleCnt="1" custLinFactX="68421" custLinFactY="100000" custLinFactNeighborX="100000" custLinFactNeighborY="159966">
        <dgm:presLayoutVars>
          <dgm:chMax val="0"/>
          <dgm:bulletEnabled val="1"/>
        </dgm:presLayoutVars>
      </dgm:prSet>
      <dgm:spPr/>
    </dgm:pt>
  </dgm:ptLst>
  <dgm:cxnLst>
    <dgm:cxn modelId="{CA9C0546-C743-4292-BB71-147F048CF985}" type="presOf" srcId="{5DF09C86-06E4-485C-AAAA-51E497BA4F2D}" destId="{FE76D8EA-D567-49A2-A7B1-2518C2A1D613}" srcOrd="0" destOrd="0" presId="urn:microsoft.com/office/officeart/2005/8/layout/vList2"/>
    <dgm:cxn modelId="{589EC095-0646-4D0A-B5B5-FDA3DD2A0F62}" srcId="{5DF09C86-06E4-485C-AAAA-51E497BA4F2D}" destId="{724A92C2-BC87-446C-8BA3-25EF68FE2237}" srcOrd="0" destOrd="0" parTransId="{96D2F234-6847-4BD7-8DE8-A98C0D772FAE}" sibTransId="{E5C85993-607E-4E4C-BD3F-3B7C1AFEA2FB}"/>
    <dgm:cxn modelId="{9123E797-C76C-47C9-BF39-5473B1834CBA}" type="presOf" srcId="{724A92C2-BC87-446C-8BA3-25EF68FE2237}" destId="{2D68F835-3EDE-4716-8893-56F17378182B}" srcOrd="0" destOrd="0" presId="urn:microsoft.com/office/officeart/2005/8/layout/vList2"/>
    <dgm:cxn modelId="{307C0228-E025-4ECF-9949-DE26D6230313}" type="presParOf" srcId="{FE76D8EA-D567-49A2-A7B1-2518C2A1D613}" destId="{2D68F835-3EDE-4716-8893-56F17378182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A2E5781-7751-42A8-A8AC-305BA6594F3E}" type="doc">
      <dgm:prSet loTypeId="urn:microsoft.com/office/officeart/2005/8/layout/vList2" loCatId="list" qsTypeId="urn:microsoft.com/office/officeart/2005/8/quickstyle/3d9" qsCatId="3D" csTypeId="urn:microsoft.com/office/officeart/2005/8/colors/accent3_3" csCatId="accent3"/>
      <dgm:spPr/>
      <dgm:t>
        <a:bodyPr/>
        <a:lstStyle/>
        <a:p>
          <a:endParaRPr lang="it-IT"/>
        </a:p>
      </dgm:t>
    </dgm:pt>
    <dgm:pt modelId="{290F53EE-AA4C-4B68-9B07-C231E322BD1E}">
      <dgm:prSet custT="1"/>
      <dgm:spPr/>
      <dgm:t>
        <a:bodyPr/>
        <a:lstStyle/>
        <a:p>
          <a:pPr rtl="0"/>
          <a:r>
            <a:rPr lang="it-IT" sz="1800" b="0" i="1" dirty="0">
              <a:solidFill>
                <a:srgbClr val="FF0000"/>
              </a:solidFill>
            </a:rPr>
            <a:t>Animatore villaggi turistici </a:t>
          </a:r>
          <a:endParaRPr lang="it-IT" sz="1800" b="0" dirty="0">
            <a:solidFill>
              <a:srgbClr val="FF0000"/>
            </a:solidFill>
          </a:endParaRPr>
        </a:p>
      </dgm:t>
    </dgm:pt>
    <dgm:pt modelId="{280AB54D-AEAA-48FF-BC7A-C0F61B9725EA}" type="parTrans" cxnId="{D7E33D89-44D5-45D6-8658-088EE24F4003}">
      <dgm:prSet/>
      <dgm:spPr/>
      <dgm:t>
        <a:bodyPr/>
        <a:lstStyle/>
        <a:p>
          <a:endParaRPr lang="it-IT"/>
        </a:p>
      </dgm:t>
    </dgm:pt>
    <dgm:pt modelId="{7B147128-0850-4AAD-9E59-5382123AAF87}" type="sibTrans" cxnId="{D7E33D89-44D5-45D6-8658-088EE24F4003}">
      <dgm:prSet/>
      <dgm:spPr/>
      <dgm:t>
        <a:bodyPr/>
        <a:lstStyle/>
        <a:p>
          <a:endParaRPr lang="it-IT"/>
        </a:p>
      </dgm:t>
    </dgm:pt>
    <dgm:pt modelId="{48269078-0FF3-46C5-BF15-085AC5080F75}" type="pres">
      <dgm:prSet presAssocID="{3A2E5781-7751-42A8-A8AC-305BA6594F3E}" presName="linear" presStyleCnt="0">
        <dgm:presLayoutVars>
          <dgm:animLvl val="lvl"/>
          <dgm:resizeHandles val="exact"/>
        </dgm:presLayoutVars>
      </dgm:prSet>
      <dgm:spPr/>
    </dgm:pt>
    <dgm:pt modelId="{48462E96-55F6-45FB-9197-C2F04057F8DD}" type="pres">
      <dgm:prSet presAssocID="{290F53EE-AA4C-4B68-9B07-C231E322BD1E}" presName="parentText" presStyleLbl="node1" presStyleIdx="0" presStyleCnt="1" custLinFactY="2284" custLinFactNeighborX="-36364" custLinFactNeighborY="100000">
        <dgm:presLayoutVars>
          <dgm:chMax val="0"/>
          <dgm:bulletEnabled val="1"/>
        </dgm:presLayoutVars>
      </dgm:prSet>
      <dgm:spPr/>
    </dgm:pt>
  </dgm:ptLst>
  <dgm:cxnLst>
    <dgm:cxn modelId="{F9A23707-EBFC-4E5C-81BE-35876031010C}" type="presOf" srcId="{3A2E5781-7751-42A8-A8AC-305BA6594F3E}" destId="{48269078-0FF3-46C5-BF15-085AC5080F75}" srcOrd="0" destOrd="0" presId="urn:microsoft.com/office/officeart/2005/8/layout/vList2"/>
    <dgm:cxn modelId="{D7E33D89-44D5-45D6-8658-088EE24F4003}" srcId="{3A2E5781-7751-42A8-A8AC-305BA6594F3E}" destId="{290F53EE-AA4C-4B68-9B07-C231E322BD1E}" srcOrd="0" destOrd="0" parTransId="{280AB54D-AEAA-48FF-BC7A-C0F61B9725EA}" sibTransId="{7B147128-0850-4AAD-9E59-5382123AAF87}"/>
    <dgm:cxn modelId="{61361E8C-4C53-4826-A603-85A4F12282DC}" type="presOf" srcId="{290F53EE-AA4C-4B68-9B07-C231E322BD1E}" destId="{48462E96-55F6-45FB-9197-C2F04057F8DD}" srcOrd="0" destOrd="0" presId="urn:microsoft.com/office/officeart/2005/8/layout/vList2"/>
    <dgm:cxn modelId="{A617D904-AE48-4F78-8556-526969D751CC}" type="presParOf" srcId="{48269078-0FF3-46C5-BF15-085AC5080F75}" destId="{48462E96-55F6-45FB-9197-C2F04057F8D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4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54B332-DCB4-467A-A75A-81D2B85BED84}">
      <dsp:nvSpPr>
        <dsp:cNvPr id="0" name=""/>
        <dsp:cNvSpPr/>
      </dsp:nvSpPr>
      <dsp:spPr>
        <a:xfrm>
          <a:off x="0" y="71438"/>
          <a:ext cx="8353425" cy="21645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just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 nostra </a:t>
          </a:r>
          <a:r>
            <a:rPr lang="it-IT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vision </a:t>
          </a:r>
          <a:r>
            <a:rPr lang="it-IT" sz="2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preservare e valorizzare il prezioso patrimonio di </a:t>
          </a:r>
          <a:r>
            <a:rPr lang="it-IT" sz="25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tradizione e di modernità che caratterizzano </a:t>
          </a:r>
          <a:r>
            <a:rPr lang="it-IT" sz="2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l’</a:t>
          </a:r>
          <a:r>
            <a:rPr lang="it-IT" sz="2500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I.T.T.</a:t>
          </a:r>
          <a:r>
            <a:rPr lang="it-IT" sz="2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COLOMBO, sviluppando </a:t>
          </a:r>
          <a:r>
            <a:rPr lang="it-IT" sz="25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innovazione</a:t>
          </a:r>
          <a:r>
            <a:rPr lang="it-IT" sz="2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stimolando </a:t>
          </a:r>
          <a:r>
            <a:rPr lang="it-IT" sz="25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crescita personale e professionale, </a:t>
          </a:r>
          <a:r>
            <a:rPr lang="it-IT" sz="2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rispettando e promuovendo le diversità come risorse.</a:t>
          </a:r>
        </a:p>
      </dsp:txBody>
      <dsp:txXfrm>
        <a:off x="105662" y="177100"/>
        <a:ext cx="8142101" cy="1953176"/>
      </dsp:txXfrm>
    </dsp:sp>
    <dsp:sp modelId="{B42D6879-876C-4B1D-AD49-ED85FBCA9E11}">
      <dsp:nvSpPr>
        <dsp:cNvPr id="0" name=""/>
        <dsp:cNvSpPr/>
      </dsp:nvSpPr>
      <dsp:spPr>
        <a:xfrm>
          <a:off x="0" y="2294223"/>
          <a:ext cx="8353425" cy="21645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just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 nostra</a:t>
          </a:r>
          <a:r>
            <a:rPr lang="it-IT" sz="25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2500" b="1" i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mission</a:t>
          </a:r>
          <a:r>
            <a:rPr lang="it-IT" sz="25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accogliere, formare, orientare, perché ciascuno</a:t>
          </a:r>
          <a:r>
            <a:rPr lang="it-IT" sz="2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diventi cittadino responsabile e professionista esperto, consapevole del suo ruolo nella società.</a:t>
          </a:r>
        </a:p>
      </dsp:txBody>
      <dsp:txXfrm>
        <a:off x="105662" y="2399885"/>
        <a:ext cx="8142101" cy="195317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B1D7AC-084C-440F-BC34-84477A1C44C8}">
      <dsp:nvSpPr>
        <dsp:cNvPr id="0" name=""/>
        <dsp:cNvSpPr/>
      </dsp:nvSpPr>
      <dsp:spPr>
        <a:xfrm>
          <a:off x="0" y="0"/>
          <a:ext cx="4071998" cy="43078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0" i="1" kern="1200" dirty="0">
              <a:solidFill>
                <a:srgbClr val="FF0000"/>
              </a:solidFill>
              <a:effectLst/>
            </a:rPr>
            <a:t>Aziende pubblicitarie, studi professionali </a:t>
          </a:r>
          <a:endParaRPr lang="it-IT" sz="1800" b="0" kern="1200" dirty="0">
            <a:solidFill>
              <a:srgbClr val="FF0000"/>
            </a:solidFill>
            <a:effectLst/>
          </a:endParaRPr>
        </a:p>
      </dsp:txBody>
      <dsp:txXfrm>
        <a:off x="21029" y="21029"/>
        <a:ext cx="4029940" cy="3887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4F66F0-0272-41AF-873F-EA76EABF938E}">
      <dsp:nvSpPr>
        <dsp:cNvPr id="0" name=""/>
        <dsp:cNvSpPr/>
      </dsp:nvSpPr>
      <dsp:spPr>
        <a:xfrm>
          <a:off x="39" y="766"/>
          <a:ext cx="4594459" cy="76867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  <a:sp3d extrusionH="28000" prstMaterial="matte"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0" i="1" kern="1200" dirty="0">
              <a:solidFill>
                <a:srgbClr val="FF0000"/>
              </a:solidFill>
              <a:effectLst/>
            </a:rPr>
            <a:t>Imprese turistiche </a:t>
          </a:r>
          <a:br>
            <a:rPr lang="it-IT" sz="2000" b="0" i="1" kern="1200" dirty="0">
              <a:solidFill>
                <a:srgbClr val="FF0000"/>
              </a:solidFill>
              <a:effectLst/>
            </a:rPr>
          </a:br>
          <a:r>
            <a:rPr lang="it-IT" sz="2000" b="0" i="1" kern="1200" dirty="0">
              <a:solidFill>
                <a:srgbClr val="FF0000"/>
              </a:solidFill>
              <a:effectLst/>
            </a:rPr>
            <a:t>(agenzie di viaggio o tour </a:t>
          </a:r>
          <a:r>
            <a:rPr lang="it-IT" sz="2000" b="0" i="1" kern="1200" dirty="0" err="1">
              <a:solidFill>
                <a:srgbClr val="FF0000"/>
              </a:solidFill>
              <a:effectLst/>
            </a:rPr>
            <a:t>operator</a:t>
          </a:r>
          <a:r>
            <a:rPr lang="it-IT" sz="2000" b="0" i="1" kern="1200" dirty="0">
              <a:solidFill>
                <a:srgbClr val="FF0000"/>
              </a:solidFill>
              <a:effectLst/>
            </a:rPr>
            <a:t>) </a:t>
          </a:r>
          <a:endParaRPr lang="it-IT" sz="2000" b="0" kern="1200" dirty="0">
            <a:solidFill>
              <a:srgbClr val="FF0000"/>
            </a:solidFill>
            <a:effectLst/>
          </a:endParaRPr>
        </a:p>
      </dsp:txBody>
      <dsp:txXfrm>
        <a:off x="37563" y="38290"/>
        <a:ext cx="4519411" cy="6936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589E53-F6DE-471F-8D35-D000A452AA5E}">
      <dsp:nvSpPr>
        <dsp:cNvPr id="0" name=""/>
        <dsp:cNvSpPr/>
      </dsp:nvSpPr>
      <dsp:spPr>
        <a:xfrm>
          <a:off x="0" y="0"/>
          <a:ext cx="4643470" cy="769183"/>
        </a:xfrm>
        <a:prstGeom prst="round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  <a:sp3d extrusionH="28000" prstMaterial="matte"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0" i="1" kern="1200" dirty="0">
              <a:solidFill>
                <a:srgbClr val="FF0000"/>
              </a:solidFill>
              <a:effectLst/>
            </a:rPr>
            <a:t>Imprese settore ricettivo </a:t>
          </a:r>
          <a:br>
            <a:rPr lang="it-IT" sz="2000" b="0" i="1" kern="1200" dirty="0">
              <a:solidFill>
                <a:srgbClr val="FF0000"/>
              </a:solidFill>
              <a:effectLst/>
            </a:rPr>
          </a:br>
          <a:r>
            <a:rPr lang="it-IT" sz="2000" b="0" i="1" kern="1200" dirty="0">
              <a:solidFill>
                <a:srgbClr val="FF0000"/>
              </a:solidFill>
              <a:effectLst/>
            </a:rPr>
            <a:t>(alberghi, agriturismi, </a:t>
          </a:r>
          <a:r>
            <a:rPr lang="it-IT" sz="2000" b="0" i="1" kern="1200" dirty="0" err="1">
              <a:solidFill>
                <a:srgbClr val="FF0000"/>
              </a:solidFill>
              <a:effectLst/>
            </a:rPr>
            <a:t>B&amp;B</a:t>
          </a:r>
          <a:r>
            <a:rPr lang="it-IT" sz="2000" b="0" i="1" kern="1200" dirty="0">
              <a:solidFill>
                <a:srgbClr val="FF0000"/>
              </a:solidFill>
              <a:effectLst/>
            </a:rPr>
            <a:t> …) </a:t>
          </a:r>
          <a:endParaRPr lang="it-IT" sz="2000" b="0" kern="1200" dirty="0">
            <a:solidFill>
              <a:srgbClr val="FF0000"/>
            </a:solidFill>
            <a:effectLst/>
          </a:endParaRPr>
        </a:p>
      </dsp:txBody>
      <dsp:txXfrm>
        <a:off x="37548" y="37548"/>
        <a:ext cx="4568374" cy="6940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5036D5-2BF2-4A03-910B-ED1BAE3877B4}">
      <dsp:nvSpPr>
        <dsp:cNvPr id="0" name=""/>
        <dsp:cNvSpPr/>
      </dsp:nvSpPr>
      <dsp:spPr>
        <a:xfrm>
          <a:off x="105068" y="147"/>
          <a:ext cx="4752714" cy="76914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  <a:sp3d extrusionH="28000" prstMaterial="matte"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i="1" kern="1200" dirty="0">
              <a:solidFill>
                <a:srgbClr val="FF0000"/>
              </a:solidFill>
            </a:rPr>
            <a:t>Imprese settore ristorativo </a:t>
          </a:r>
          <a:br>
            <a:rPr lang="it-IT" sz="2000" b="1" i="1" kern="1200" dirty="0">
              <a:solidFill>
                <a:srgbClr val="FF0000"/>
              </a:solidFill>
            </a:rPr>
          </a:br>
          <a:r>
            <a:rPr lang="it-IT" sz="2000" b="1" i="1" kern="1200" dirty="0">
              <a:solidFill>
                <a:srgbClr val="FF0000"/>
              </a:solidFill>
            </a:rPr>
            <a:t>(bar, ristoranti …) </a:t>
          </a:r>
          <a:endParaRPr lang="it-IT" sz="2000" kern="1200" dirty="0">
            <a:solidFill>
              <a:srgbClr val="FF0000"/>
            </a:solidFill>
          </a:endParaRPr>
        </a:p>
      </dsp:txBody>
      <dsp:txXfrm>
        <a:off x="105068" y="147"/>
        <a:ext cx="4752714" cy="7691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7BEA0B-04F8-448D-8159-3F5BEE8B5846}">
      <dsp:nvSpPr>
        <dsp:cNvPr id="0" name=""/>
        <dsp:cNvSpPr/>
      </dsp:nvSpPr>
      <dsp:spPr>
        <a:xfrm>
          <a:off x="0" y="0"/>
          <a:ext cx="4962852" cy="1099800"/>
        </a:xfrm>
        <a:prstGeom prst="round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  <a:sp3d extrusionH="28000" prstMaterial="matte"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0" i="1" kern="1200" dirty="0">
              <a:solidFill>
                <a:srgbClr val="FF0000"/>
              </a:solidFill>
            </a:rPr>
            <a:t>Compagnie aeree, aeroporti, aziende di trasporto ferroviario  e marittimo, aziende di organizzazione eventi </a:t>
          </a:r>
          <a:endParaRPr lang="it-IT" sz="2000" b="0" kern="1200" dirty="0">
            <a:solidFill>
              <a:srgbClr val="FF0000"/>
            </a:solidFill>
          </a:endParaRPr>
        </a:p>
      </dsp:txBody>
      <dsp:txXfrm>
        <a:off x="53688" y="53688"/>
        <a:ext cx="4855476" cy="99242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EF75D3-E8BB-4D3C-8EF6-F5504CCB79E2}">
      <dsp:nvSpPr>
        <dsp:cNvPr id="0" name=""/>
        <dsp:cNvSpPr/>
      </dsp:nvSpPr>
      <dsp:spPr>
        <a:xfrm>
          <a:off x="0" y="0"/>
          <a:ext cx="4429124" cy="430512"/>
        </a:xfrm>
        <a:prstGeom prst="round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  <a:sp3d extrusionH="28000" prstMaterial="matte"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0" i="1" kern="1200" dirty="0">
              <a:solidFill>
                <a:srgbClr val="FF0000"/>
              </a:solidFill>
            </a:rPr>
            <a:t>Guida e accompagnatore turistico </a:t>
          </a:r>
          <a:endParaRPr lang="it-IT" sz="2000" b="0" kern="1200" dirty="0">
            <a:solidFill>
              <a:srgbClr val="FF0000"/>
            </a:solidFill>
          </a:endParaRPr>
        </a:p>
      </dsp:txBody>
      <dsp:txXfrm>
        <a:off x="21016" y="21016"/>
        <a:ext cx="4387092" cy="38848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14F715-CA58-4B7B-B596-AB08590DC930}">
      <dsp:nvSpPr>
        <dsp:cNvPr id="0" name=""/>
        <dsp:cNvSpPr/>
      </dsp:nvSpPr>
      <dsp:spPr>
        <a:xfrm>
          <a:off x="0" y="100"/>
          <a:ext cx="3571900" cy="430786"/>
        </a:xfrm>
        <a:prstGeom prst="round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0" i="1" kern="1200" dirty="0">
              <a:solidFill>
                <a:srgbClr val="FF0000"/>
              </a:solidFill>
            </a:rPr>
            <a:t>Operatore congressuale e turistico </a:t>
          </a:r>
        </a:p>
      </dsp:txBody>
      <dsp:txXfrm>
        <a:off x="21029" y="21129"/>
        <a:ext cx="3529842" cy="38872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68F835-3EDE-4716-8893-56F17378182B}">
      <dsp:nvSpPr>
        <dsp:cNvPr id="0" name=""/>
        <dsp:cNvSpPr/>
      </dsp:nvSpPr>
      <dsp:spPr>
        <a:xfrm>
          <a:off x="0" y="15605"/>
          <a:ext cx="2714644" cy="486720"/>
        </a:xfrm>
        <a:prstGeom prst="round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0" i="1" kern="1200" dirty="0">
              <a:solidFill>
                <a:srgbClr val="FF0000"/>
              </a:solidFill>
            </a:rPr>
            <a:t>Programmatore turistico </a:t>
          </a:r>
          <a:endParaRPr lang="it-IT" sz="1800" b="0" kern="1200" dirty="0">
            <a:solidFill>
              <a:srgbClr val="FF0000"/>
            </a:solidFill>
          </a:endParaRPr>
        </a:p>
      </dsp:txBody>
      <dsp:txXfrm>
        <a:off x="23760" y="39365"/>
        <a:ext cx="2667124" cy="4392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462E96-55F6-45FB-9197-C2F04057F8DD}">
      <dsp:nvSpPr>
        <dsp:cNvPr id="0" name=""/>
        <dsp:cNvSpPr/>
      </dsp:nvSpPr>
      <dsp:spPr>
        <a:xfrm>
          <a:off x="0" y="100"/>
          <a:ext cx="2857519" cy="430786"/>
        </a:xfrm>
        <a:prstGeom prst="round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0" i="1" kern="1200" dirty="0">
              <a:solidFill>
                <a:srgbClr val="FF0000"/>
              </a:solidFill>
            </a:rPr>
            <a:t>Animatore villaggi turistici </a:t>
          </a:r>
          <a:endParaRPr lang="it-IT" sz="1800" b="0" kern="1200" dirty="0">
            <a:solidFill>
              <a:srgbClr val="FF0000"/>
            </a:solidFill>
          </a:endParaRPr>
        </a:p>
      </dsp:txBody>
      <dsp:txXfrm>
        <a:off x="21029" y="21129"/>
        <a:ext cx="2815461" cy="3887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B829E-B9DF-46AE-9632-9BF5C7CA2135}" type="datetimeFigureOut">
              <a:rPr lang="it-IT"/>
              <a:pPr>
                <a:defRPr/>
              </a:pPr>
              <a:t>10/11/2020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5F0EF-EEA7-4ABB-AB0D-AB695FFE47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83318-719A-4CDD-AEAC-F6E233C5E35E}" type="datetimeFigureOut">
              <a:rPr lang="it-IT"/>
              <a:pPr>
                <a:defRPr/>
              </a:pPr>
              <a:t>10/11/2020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B6503-391E-4773-9756-E63375809A2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6A09D-2E2B-4DCF-8094-2740F8994B1E}" type="datetimeFigureOut">
              <a:rPr lang="it-IT"/>
              <a:pPr>
                <a:defRPr/>
              </a:pPr>
              <a:t>10/11/2020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A14C8-101D-4E40-ABFE-DF98D2C4D3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84DF6-D7EC-43D0-B01C-CB7FE066926A}" type="datetimeFigureOut">
              <a:rPr lang="it-IT"/>
              <a:pPr>
                <a:defRPr/>
              </a:pPr>
              <a:t>10/11/2020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BB452-D25D-44B8-9E6F-FE9B10EBFFD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C2107-728F-4BA7-9F56-8021462B9A6D}" type="datetimeFigureOut">
              <a:rPr lang="it-IT"/>
              <a:pPr>
                <a:defRPr/>
              </a:pPr>
              <a:t>10/11/2020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E4159-989C-4967-B8DA-0D01FB27ADE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BA064-8E65-4654-B132-5D624A317E44}" type="datetimeFigureOut">
              <a:rPr lang="it-IT"/>
              <a:pPr>
                <a:defRPr/>
              </a:pPr>
              <a:t>10/11/2020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29AC3-3431-4232-AED9-1AEA98AF341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CD2C8-2EE3-41C4-88B5-BC378F94D44A}" type="datetimeFigureOut">
              <a:rPr lang="it-IT"/>
              <a:pPr>
                <a:defRPr/>
              </a:pPr>
              <a:t>10/11/2020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FA1DB-8086-4467-A552-139B79FCA8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5E2C0-63F8-4053-9955-4589DABDC140}" type="datetimeFigureOut">
              <a:rPr lang="it-IT"/>
              <a:pPr>
                <a:defRPr/>
              </a:pPr>
              <a:t>10/11/2020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E5BE2-3559-4718-A2F7-448A2A3DB5C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98174-456D-4025-B701-D0029CA3B242}" type="datetimeFigureOut">
              <a:rPr lang="it-IT"/>
              <a:pPr>
                <a:defRPr/>
              </a:pPr>
              <a:t>10/11/2020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965F9-0AD8-4310-9CD6-C0FB323B66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70D84-877A-49CE-BC52-5DD2ECD90E98}" type="datetimeFigureOut">
              <a:rPr lang="it-IT"/>
              <a:pPr>
                <a:defRPr/>
              </a:pPr>
              <a:t>10/11/2020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E12D5-0D1C-41DD-B6F9-DD244FA71B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387CE-DEBE-42ED-816B-88F57D697E3D}" type="datetimeFigureOut">
              <a:rPr lang="it-IT"/>
              <a:pPr>
                <a:defRPr/>
              </a:pPr>
              <a:t>10/11/2020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6950C-447E-425B-AA16-154B90DA767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50DF29-BBDB-48AC-8652-6705D268522F}" type="datetimeFigureOut">
              <a:rPr lang="it-IT"/>
              <a:pPr>
                <a:defRPr/>
              </a:pPr>
              <a:t>10/11/2020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4E979CC-08DD-429F-B9BF-5525C889BB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5000"/>
    </mc:Choice>
    <mc:Fallback xmlns="">
      <p:transition spd="slow" advClick="0" advTm="500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diagramLayout" Target="../diagrams/layout4.xml"/><Relationship Id="rId18" Type="http://schemas.openxmlformats.org/officeDocument/2006/relationships/diagramLayout" Target="../diagrams/layout5.xml"/><Relationship Id="rId26" Type="http://schemas.microsoft.com/office/2007/relationships/diagramDrawing" Target="../diagrams/drawing6.xml"/><Relationship Id="rId39" Type="http://schemas.openxmlformats.org/officeDocument/2006/relationships/diagramQuickStyle" Target="../diagrams/quickStyle9.xml"/><Relationship Id="rId21" Type="http://schemas.microsoft.com/office/2007/relationships/diagramDrawing" Target="../diagrams/drawing5.xml"/><Relationship Id="rId34" Type="http://schemas.openxmlformats.org/officeDocument/2006/relationships/diagramQuickStyle" Target="../diagrams/quickStyle8.xml"/><Relationship Id="rId42" Type="http://schemas.openxmlformats.org/officeDocument/2006/relationships/diagramData" Target="../diagrams/data10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29" Type="http://schemas.openxmlformats.org/officeDocument/2006/relationships/diagramQuickStyle" Target="../diagrams/quickStyle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24" Type="http://schemas.openxmlformats.org/officeDocument/2006/relationships/diagramQuickStyle" Target="../diagrams/quickStyle6.xml"/><Relationship Id="rId32" Type="http://schemas.openxmlformats.org/officeDocument/2006/relationships/diagramData" Target="../diagrams/data8.xml"/><Relationship Id="rId37" Type="http://schemas.openxmlformats.org/officeDocument/2006/relationships/diagramData" Target="../diagrams/data9.xml"/><Relationship Id="rId40" Type="http://schemas.openxmlformats.org/officeDocument/2006/relationships/diagramColors" Target="../diagrams/colors9.xml"/><Relationship Id="rId45" Type="http://schemas.openxmlformats.org/officeDocument/2006/relationships/diagramColors" Target="../diagrams/colors10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23" Type="http://schemas.openxmlformats.org/officeDocument/2006/relationships/diagramLayout" Target="../diagrams/layout6.xml"/><Relationship Id="rId28" Type="http://schemas.openxmlformats.org/officeDocument/2006/relationships/diagramLayout" Target="../diagrams/layout7.xml"/><Relationship Id="rId36" Type="http://schemas.microsoft.com/office/2007/relationships/diagramDrawing" Target="../diagrams/drawing8.xml"/><Relationship Id="rId10" Type="http://schemas.openxmlformats.org/officeDocument/2006/relationships/diagramColors" Target="../diagrams/colors3.xml"/><Relationship Id="rId19" Type="http://schemas.openxmlformats.org/officeDocument/2006/relationships/diagramQuickStyle" Target="../diagrams/quickStyle5.xml"/><Relationship Id="rId31" Type="http://schemas.microsoft.com/office/2007/relationships/diagramDrawing" Target="../diagrams/drawing7.xml"/><Relationship Id="rId44" Type="http://schemas.openxmlformats.org/officeDocument/2006/relationships/diagramQuickStyle" Target="../diagrams/quickStyle10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Relationship Id="rId22" Type="http://schemas.openxmlformats.org/officeDocument/2006/relationships/diagramData" Target="../diagrams/data6.xml"/><Relationship Id="rId27" Type="http://schemas.openxmlformats.org/officeDocument/2006/relationships/diagramData" Target="../diagrams/data7.xml"/><Relationship Id="rId30" Type="http://schemas.openxmlformats.org/officeDocument/2006/relationships/diagramColors" Target="../diagrams/colors7.xml"/><Relationship Id="rId35" Type="http://schemas.openxmlformats.org/officeDocument/2006/relationships/diagramColors" Target="../diagrams/colors8.xml"/><Relationship Id="rId43" Type="http://schemas.openxmlformats.org/officeDocument/2006/relationships/diagramLayout" Target="../diagrams/layout10.xml"/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12" Type="http://schemas.openxmlformats.org/officeDocument/2006/relationships/diagramData" Target="../diagrams/data4.xml"/><Relationship Id="rId17" Type="http://schemas.openxmlformats.org/officeDocument/2006/relationships/diagramData" Target="../diagrams/data5.xml"/><Relationship Id="rId25" Type="http://schemas.openxmlformats.org/officeDocument/2006/relationships/diagramColors" Target="../diagrams/colors6.xml"/><Relationship Id="rId33" Type="http://schemas.openxmlformats.org/officeDocument/2006/relationships/diagramLayout" Target="../diagrams/layout8.xml"/><Relationship Id="rId38" Type="http://schemas.openxmlformats.org/officeDocument/2006/relationships/diagramLayout" Target="../diagrams/layout9.xml"/><Relationship Id="rId46" Type="http://schemas.microsoft.com/office/2007/relationships/diagramDrawing" Target="../diagrams/drawing10.xml"/><Relationship Id="rId20" Type="http://schemas.openxmlformats.org/officeDocument/2006/relationships/diagramColors" Target="../diagrams/colors5.xml"/><Relationship Id="rId41" Type="http://schemas.microsoft.com/office/2007/relationships/diagramDrawing" Target="../diagrams/drawing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olo 1"/>
          <p:cNvSpPr>
            <a:spLocks noGrp="1"/>
          </p:cNvSpPr>
          <p:nvPr>
            <p:ph type="ctrTitle"/>
          </p:nvPr>
        </p:nvSpPr>
        <p:spPr>
          <a:xfrm>
            <a:off x="755650" y="333375"/>
            <a:ext cx="7772400" cy="2087563"/>
          </a:xfrm>
        </p:spPr>
        <p:txBody>
          <a:bodyPr/>
          <a:lstStyle/>
          <a:p>
            <a:pPr eaLnBrk="1" hangingPunct="1">
              <a:defRPr/>
            </a:pPr>
            <a:r>
              <a:rPr lang="it-IT" sz="4800" dirty="0">
                <a:latin typeface="Mistral" pitchFamily="66" charset="0"/>
              </a:rPr>
              <a:t>Istituto tecnico statale per il turismo </a:t>
            </a:r>
            <a:br>
              <a:rPr lang="it-IT" sz="4800" dirty="0">
                <a:latin typeface="Mistral" pitchFamily="66" charset="0"/>
              </a:rPr>
            </a:br>
            <a:r>
              <a:rPr lang="it-IT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CRISTOFORO COLOMBO</a:t>
            </a:r>
            <a:endParaRPr lang="it-IT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/>
    </mc:Choice>
    <mc:Fallback xmlns=""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Segnaposto contenuto 2"/>
          <p:cNvSpPr>
            <a:spLocks noGrp="1"/>
          </p:cNvSpPr>
          <p:nvPr>
            <p:ph idx="1"/>
          </p:nvPr>
        </p:nvSpPr>
        <p:spPr>
          <a:xfrm>
            <a:off x="539750" y="5445125"/>
            <a:ext cx="8229600" cy="892175"/>
          </a:xfrm>
        </p:spPr>
        <p:txBody>
          <a:bodyPr/>
          <a:lstStyle/>
          <a:p>
            <a:pPr marL="0" indent="0" algn="ctr" eaLnBrk="1" hangingPunct="1">
              <a:buFont typeface="Arial" pitchFamily="34" charset="0"/>
              <a:buNone/>
              <a:defRPr/>
            </a:pPr>
            <a:r>
              <a:rPr lang="it-IT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 raggiungerci: da Stazione Termini bus 38</a:t>
            </a:r>
          </a:p>
          <a:p>
            <a:pPr marL="0" indent="0" algn="ctr" eaLnBrk="1" hangingPunct="1">
              <a:buFont typeface="Arial" pitchFamily="34" charset="0"/>
              <a:buNone/>
              <a:defRPr/>
            </a:pPr>
            <a:r>
              <a:rPr lang="it-IT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Metro Conca </a:t>
            </a:r>
            <a:r>
              <a:rPr lang="it-IT" sz="1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D’Oro</a:t>
            </a:r>
            <a:r>
              <a:rPr lang="it-IT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bus 338</a:t>
            </a:r>
            <a:endParaRPr lang="it-IT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magine 3" descr="Immagin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850" y="692150"/>
            <a:ext cx="8488363" cy="4297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/>
    </mc:Choice>
    <mc:Fallback xmlns="">
      <p:transition spd="slow"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 cosa si studia?</a:t>
            </a:r>
            <a:br>
              <a:rPr lang="it-IT" b="1" dirty="0">
                <a:solidFill>
                  <a:srgbClr val="002060"/>
                </a:solidFill>
              </a:rPr>
            </a:br>
            <a:r>
              <a:rPr lang="it-IT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materie di indirizzo </a:t>
            </a:r>
          </a:p>
        </p:txBody>
      </p:sp>
      <p:sp>
        <p:nvSpPr>
          <p:cNvPr id="5" name="Rettangolo arrotondato 4"/>
          <p:cNvSpPr/>
          <p:nvPr/>
        </p:nvSpPr>
        <p:spPr>
          <a:xfrm>
            <a:off x="539750" y="1268413"/>
            <a:ext cx="2519363" cy="1152525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Arte e territorio </a:t>
            </a:r>
          </a:p>
        </p:txBody>
      </p:sp>
      <p:sp>
        <p:nvSpPr>
          <p:cNvPr id="6" name="Arrotonda singolo angolo rettangolo 5"/>
          <p:cNvSpPr/>
          <p:nvPr/>
        </p:nvSpPr>
        <p:spPr>
          <a:xfrm>
            <a:off x="5940425" y="1268413"/>
            <a:ext cx="2663825" cy="1223962"/>
          </a:xfrm>
          <a:prstGeom prst="round1Rect">
            <a:avLst/>
          </a:prstGeom>
          <a:solidFill>
            <a:schemeClr val="accent2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Geografia del Turismo </a:t>
            </a:r>
            <a:endParaRPr lang="it-IT" sz="24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itaglia singolo angolo rettangolo 6"/>
          <p:cNvSpPr/>
          <p:nvPr/>
        </p:nvSpPr>
        <p:spPr>
          <a:xfrm>
            <a:off x="900113" y="4941888"/>
            <a:ext cx="2592387" cy="1582737"/>
          </a:xfrm>
          <a:prstGeom prst="snip1Rect">
            <a:avLst/>
          </a:prstGeom>
          <a:solidFill>
            <a:schemeClr val="accent2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Discipline turistiche e  aziendali </a:t>
            </a:r>
          </a:p>
        </p:txBody>
      </p:sp>
      <p:sp>
        <p:nvSpPr>
          <p:cNvPr id="8" name="Arrotonda angolo diagonale rettangolo 7"/>
          <p:cNvSpPr/>
          <p:nvPr/>
        </p:nvSpPr>
        <p:spPr>
          <a:xfrm>
            <a:off x="5795963" y="4868863"/>
            <a:ext cx="2879725" cy="1655762"/>
          </a:xfrm>
          <a:prstGeom prst="round2DiagRect">
            <a:avLst/>
          </a:prstGeom>
          <a:solidFill>
            <a:schemeClr val="accent2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Diritto e legislazione Turistica</a:t>
            </a:r>
          </a:p>
        </p:txBody>
      </p:sp>
      <p:sp>
        <p:nvSpPr>
          <p:cNvPr id="9" name="Ritaglia angolo diagonale rettangolo 8"/>
          <p:cNvSpPr/>
          <p:nvPr/>
        </p:nvSpPr>
        <p:spPr>
          <a:xfrm>
            <a:off x="2771775" y="2565400"/>
            <a:ext cx="3240088" cy="2159000"/>
          </a:xfrm>
          <a:prstGeom prst="snip2DiagRect">
            <a:avLst/>
          </a:prstGeom>
          <a:solidFill>
            <a:schemeClr val="accent2"/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 lingue straniere (inglese e due a scelta tra francese, tedesco e spagnolo)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/>
    </mc:Choice>
    <mc:Fallback xmlns="">
      <p:transition spd="slow"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asellaDiTesto 4"/>
          <p:cNvSpPr txBox="1">
            <a:spLocks noChangeArrowheads="1"/>
          </p:cNvSpPr>
          <p:nvPr/>
        </p:nvSpPr>
        <p:spPr bwMode="auto">
          <a:xfrm>
            <a:off x="395288" y="188913"/>
            <a:ext cx="84978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36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Che cosa si impara?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07950" y="3898900"/>
            <a:ext cx="8640763" cy="2678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Gli studenti acquisiscono competenze linguistiche, tecnologiche, economiche e giuridiche attraverso le materie di studio e le esperienze di Alternanza Scuola-Lavoro in Italia e all’estero.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i="1" dirty="0">
                <a:solidFill>
                  <a:srgbClr val="002060"/>
                </a:solidFill>
                <a:latin typeface="+mn-lt"/>
                <a:cs typeface="+mn-cs"/>
              </a:rPr>
              <a:t>	</a:t>
            </a:r>
            <a:r>
              <a:rPr lang="it-IT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Possono quindi: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it-IT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inserirsi in contesti lavorativi, nazionali e internazionali, </a:t>
            </a:r>
            <a:br>
              <a:rPr lang="it-IT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</a:br>
            <a:r>
              <a:rPr lang="it-IT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fra cui imprese del settore turistico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it-IT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continuare gli studi superiori</a:t>
            </a:r>
          </a:p>
        </p:txBody>
      </p:sp>
      <p:pic>
        <p:nvPicPr>
          <p:cNvPr id="4" name="Immagine 3" descr="0bb8b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785794"/>
            <a:ext cx="6387052" cy="3080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/>
    </mc:Choice>
    <mc:Fallback xmlns="">
      <p:transition spd="slow"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olo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b="1" i="1" dirty="0">
                <a:latin typeface="+mn-lt"/>
              </a:rPr>
              <a:t>Cosa offre la struttura </a:t>
            </a:r>
          </a:p>
        </p:txBody>
      </p:sp>
      <p:pic>
        <p:nvPicPr>
          <p:cNvPr id="3" name="Immagine 2" descr="DSC_0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4" y="980728"/>
            <a:ext cx="3494587" cy="5436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magine 3" descr="DSC_00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980728"/>
            <a:ext cx="5245029" cy="3511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sellaDiTesto 4"/>
          <p:cNvSpPr txBox="1"/>
          <p:nvPr/>
        </p:nvSpPr>
        <p:spPr>
          <a:xfrm>
            <a:off x="1403648" y="5157192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/>
              <a:t>Il giardino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/>
    </mc:Choice>
    <mc:Fallback xmlns="">
      <p:transition spd="slow"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5111552" y="260648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bg1"/>
                </a:solidFill>
              </a:rPr>
              <a:t>I laboratori informatici </a:t>
            </a:r>
          </a:p>
        </p:txBody>
      </p:sp>
      <p:pic>
        <p:nvPicPr>
          <p:cNvPr id="5" name="Immagine 4" descr="DSC_03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4572000" cy="3193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 descr="DSC_01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645024"/>
            <a:ext cx="4632661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 descr="DSC_03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908720"/>
            <a:ext cx="3672408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/>
    </mc:Choice>
    <mc:Fallback xmlns="">
      <p:transition spd="slow"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olo 1"/>
          <p:cNvSpPr>
            <a:spLocks noGrp="1"/>
          </p:cNvSpPr>
          <p:nvPr>
            <p:ph type="title"/>
          </p:nvPr>
        </p:nvSpPr>
        <p:spPr>
          <a:xfrm>
            <a:off x="2699792" y="0"/>
            <a:ext cx="3744416" cy="908720"/>
          </a:xfrm>
        </p:spPr>
        <p:txBody>
          <a:bodyPr/>
          <a:lstStyle/>
          <a:p>
            <a:r>
              <a:rPr lang="it-IT" sz="3200" b="1" dirty="0">
                <a:solidFill>
                  <a:schemeClr val="bg2">
                    <a:lumMod val="25000"/>
                  </a:schemeClr>
                </a:solidFill>
              </a:rPr>
              <a:t>AULA MAGNA</a:t>
            </a:r>
          </a:p>
        </p:txBody>
      </p:sp>
      <p:pic>
        <p:nvPicPr>
          <p:cNvPr id="4" name="Immagine 3" descr="DSC_01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9733" y="908720"/>
            <a:ext cx="4002268" cy="2820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4" descr="DSC_01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908720"/>
            <a:ext cx="3672408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 descr="DSC_01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933056"/>
            <a:ext cx="7776864" cy="2708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/>
    </mc:Choice>
    <mc:Fallback xmlns="">
      <p:transition spd="slow"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olo 1"/>
          <p:cNvSpPr>
            <a:spLocks noGrp="1"/>
          </p:cNvSpPr>
          <p:nvPr>
            <p:ph type="title"/>
          </p:nvPr>
        </p:nvSpPr>
        <p:spPr>
          <a:xfrm>
            <a:off x="1835696" y="0"/>
            <a:ext cx="5400600" cy="1196752"/>
          </a:xfrm>
        </p:spPr>
        <p:txBody>
          <a:bodyPr/>
          <a:lstStyle/>
          <a:p>
            <a:r>
              <a:rPr lang="it-IT" b="1" dirty="0">
                <a:solidFill>
                  <a:srgbClr val="0070C0"/>
                </a:solidFill>
              </a:rPr>
              <a:t>LA PALESTRA </a:t>
            </a:r>
          </a:p>
        </p:txBody>
      </p:sp>
      <p:pic>
        <p:nvPicPr>
          <p:cNvPr id="4" name="Immagine 3" descr="DSC_0376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124744"/>
            <a:ext cx="8100392" cy="5186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/>
    </mc:Choice>
    <mc:Fallback xmlns="">
      <p:transition spd="slow" advClick="0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olo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3538736" cy="877490"/>
          </a:xfrm>
        </p:spPr>
        <p:txBody>
          <a:bodyPr/>
          <a:lstStyle/>
          <a:p>
            <a:r>
              <a:rPr lang="it-IT" sz="3600" b="1" dirty="0">
                <a:solidFill>
                  <a:schemeClr val="bg2">
                    <a:lumMod val="25000"/>
                  </a:schemeClr>
                </a:solidFill>
              </a:rPr>
              <a:t>LA BIBLIOTECA</a:t>
            </a:r>
            <a:r>
              <a:rPr lang="it-IT" b="1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</p:txBody>
      </p:sp>
      <p:pic>
        <p:nvPicPr>
          <p:cNvPr id="4" name="Immagine 3" descr="DSC_03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65016" y="188640"/>
            <a:ext cx="3899472" cy="640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4" descr="DSC_03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620688"/>
            <a:ext cx="4392488" cy="3051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 descr="DSC_03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861048"/>
            <a:ext cx="4411158" cy="2808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/>
    </mc:Choice>
    <mc:Fallback xmlns="">
      <p:transition spd="slow" advClick="0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olo 1"/>
          <p:cNvSpPr>
            <a:spLocks noGrp="1"/>
          </p:cNvSpPr>
          <p:nvPr>
            <p:ph type="title"/>
          </p:nvPr>
        </p:nvSpPr>
        <p:spPr>
          <a:xfrm>
            <a:off x="2195736" y="-171400"/>
            <a:ext cx="4968552" cy="980728"/>
          </a:xfrm>
        </p:spPr>
        <p:txBody>
          <a:bodyPr/>
          <a:lstStyle/>
          <a:p>
            <a:r>
              <a:rPr lang="it-IT" sz="2400" b="1" dirty="0"/>
              <a:t>IL LABORATORIO LINGUISTICO </a:t>
            </a:r>
          </a:p>
        </p:txBody>
      </p:sp>
      <p:pic>
        <p:nvPicPr>
          <p:cNvPr id="4" name="Immagine 3" descr="DSC_0046-1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692696"/>
            <a:ext cx="8567237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4" descr="DSC_00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284985"/>
            <a:ext cx="8604448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/>
    </mc:Choice>
    <mc:Fallback xmlns="">
      <p:transition spd="slow" advClick="0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olo 1"/>
          <p:cNvSpPr>
            <a:spLocks noGrp="1"/>
          </p:cNvSpPr>
          <p:nvPr>
            <p:ph type="title"/>
          </p:nvPr>
        </p:nvSpPr>
        <p:spPr>
          <a:xfrm>
            <a:off x="2627784" y="0"/>
            <a:ext cx="3960440" cy="1052736"/>
          </a:xfrm>
        </p:spPr>
        <p:txBody>
          <a:bodyPr/>
          <a:lstStyle/>
          <a:p>
            <a:r>
              <a:rPr lang="it-IT" sz="4000" b="1" dirty="0"/>
              <a:t>I CORRIDOI </a:t>
            </a:r>
          </a:p>
        </p:txBody>
      </p:sp>
      <p:pic>
        <p:nvPicPr>
          <p:cNvPr id="4" name="Immagine 3" descr="DSC_02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908720"/>
            <a:ext cx="3807614" cy="5687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 descr="DSC_02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1" y="908720"/>
            <a:ext cx="3759889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asellaDiTesto 3"/>
          <p:cNvSpPr txBox="1">
            <a:spLocks noChangeArrowheads="1"/>
          </p:cNvSpPr>
          <p:nvPr/>
        </p:nvSpPr>
        <p:spPr bwMode="auto">
          <a:xfrm>
            <a:off x="179388" y="3789363"/>
            <a:ext cx="8713787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Il «Colombo» è il più antico Istituto per il Turismo del centro-sud Italia, da sempre modello di riferimento Nazionale per formare esperti del settore, con importanti progetti formativi per studenti e docenti. </a:t>
            </a:r>
          </a:p>
          <a:p>
            <a:pPr algn="just">
              <a:defRPr/>
            </a:pPr>
            <a:r>
              <a:rPr lang="it-IT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Molto attivo nel territorio, collabora anche in rete con enti pubblici, partecipa all’organizzazione di mostre ed eventi di rilievo.</a:t>
            </a:r>
          </a:p>
          <a:p>
            <a:pPr algn="just">
              <a:defRPr/>
            </a:pPr>
            <a:endParaRPr lang="it-IT" sz="2400" dirty="0">
              <a:latin typeface="Calibri" pitchFamily="34" charset="0"/>
            </a:endParaRPr>
          </a:p>
        </p:txBody>
      </p:sp>
      <p:pic>
        <p:nvPicPr>
          <p:cNvPr id="3" name="Immagine 2" descr="Screenshot_2018-01-12-23-08-3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813" y="333375"/>
            <a:ext cx="5980112" cy="3363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/>
    </mc:Choice>
    <mc:Fallback xmlns="">
      <p:transition spd="slow" advClick="0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3608" y="0"/>
            <a:ext cx="7283152" cy="864096"/>
          </a:xfrm>
        </p:spPr>
        <p:txBody>
          <a:bodyPr/>
          <a:lstStyle/>
          <a:p>
            <a:r>
              <a:rPr lang="it-IT" sz="2800" b="1" i="1" dirty="0"/>
              <a:t>LA STRUTTURA DELLA SUCCURSALE</a:t>
            </a:r>
          </a:p>
        </p:txBody>
      </p:sp>
      <p:pic>
        <p:nvPicPr>
          <p:cNvPr id="4" name="Immagine 3" descr="IMG-20180112-WA0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908720"/>
            <a:ext cx="7724280" cy="5427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/>
    </mc:Choice>
    <mc:Fallback xmlns="">
      <p:transition spd="slow" advClick="0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G-20180112-WA0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4320480" cy="3374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4" descr="IMG-20180112-WA0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260648"/>
            <a:ext cx="4072230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 descr="IMG-20180112-WA00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710186"/>
            <a:ext cx="4248472" cy="2959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 descr="IMG-20180112-WA00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3689647"/>
            <a:ext cx="4224470" cy="2979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/>
    </mc:Choice>
    <mc:Fallback xmlns="">
      <p:transition spd="slow" advClick="0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olo 1"/>
          <p:cNvSpPr>
            <a:spLocks noGrp="1"/>
          </p:cNvSpPr>
          <p:nvPr>
            <p:ph type="title"/>
          </p:nvPr>
        </p:nvSpPr>
        <p:spPr>
          <a:xfrm>
            <a:off x="323850" y="0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 solo a scuola! </a:t>
            </a:r>
          </a:p>
        </p:txBody>
      </p:sp>
      <p:sp>
        <p:nvSpPr>
          <p:cNvPr id="4" name="Parentesi graffa aperta 3"/>
          <p:cNvSpPr/>
          <p:nvPr/>
        </p:nvSpPr>
        <p:spPr>
          <a:xfrm>
            <a:off x="250825" y="1052513"/>
            <a:ext cx="649288" cy="5545137"/>
          </a:xfrm>
          <a:prstGeom prst="leftBrace">
            <a:avLst/>
          </a:prstGeom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5364" name="CasellaDiTesto 4"/>
          <p:cNvSpPr txBox="1">
            <a:spLocks noChangeArrowheads="1"/>
          </p:cNvSpPr>
          <p:nvPr/>
        </p:nvSpPr>
        <p:spPr bwMode="auto">
          <a:xfrm>
            <a:off x="1692275" y="881063"/>
            <a:ext cx="3455988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it-IT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Stage e tirocini presso imprese turistiche, in Italia e all’estero.</a:t>
            </a:r>
          </a:p>
        </p:txBody>
      </p:sp>
      <p:sp>
        <p:nvSpPr>
          <p:cNvPr id="15365" name="CasellaDiTesto 5"/>
          <p:cNvSpPr txBox="1">
            <a:spLocks noChangeArrowheads="1"/>
          </p:cNvSpPr>
          <p:nvPr/>
        </p:nvSpPr>
        <p:spPr bwMode="auto">
          <a:xfrm>
            <a:off x="684213" y="2822575"/>
            <a:ext cx="3382962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it-IT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it-IT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Organizzazione di visite guidate in varie lingue per turismo scolastico</a:t>
            </a:r>
          </a:p>
        </p:txBody>
      </p:sp>
      <p:sp>
        <p:nvSpPr>
          <p:cNvPr id="21512" name="CasellaDiTesto 6"/>
          <p:cNvSpPr txBox="1">
            <a:spLocks noChangeArrowheads="1"/>
          </p:cNvSpPr>
          <p:nvPr/>
        </p:nvSpPr>
        <p:spPr bwMode="auto">
          <a:xfrm>
            <a:off x="1187450" y="5876925"/>
            <a:ext cx="33131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5367" name="CasellaDiTesto 8"/>
          <p:cNvSpPr txBox="1">
            <a:spLocks noChangeArrowheads="1"/>
          </p:cNvSpPr>
          <p:nvPr/>
        </p:nvSpPr>
        <p:spPr bwMode="auto">
          <a:xfrm>
            <a:off x="1285875" y="4845050"/>
            <a:ext cx="381635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it-IT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Partecipazione a convegni ed eventi in qualità di hostess o steward </a:t>
            </a:r>
          </a:p>
        </p:txBody>
      </p:sp>
      <p:pic>
        <p:nvPicPr>
          <p:cNvPr id="8" name="Immagine 7" descr="hostess_stewar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8" y="548680"/>
            <a:ext cx="3714776" cy="28540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Immagine 9" descr="Guide-Estensio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3716806"/>
            <a:ext cx="3714776" cy="27840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/>
    </mc:Choice>
    <mc:Fallback xmlns="">
      <p:transition spd="slow" advClick="0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51520" y="188640"/>
            <a:ext cx="4320480" cy="646331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u="sng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ALTRE ATTIVITÀ</a:t>
            </a:r>
          </a:p>
        </p:txBody>
      </p:sp>
      <p:sp>
        <p:nvSpPr>
          <p:cNvPr id="5" name="CasellaDiTesto 4"/>
          <p:cNvSpPr txBox="1"/>
          <p:nvPr/>
        </p:nvSpPr>
        <p:spPr>
          <a:xfrm rot="20746926">
            <a:off x="4311970" y="2098993"/>
            <a:ext cx="3280719" cy="1200329"/>
          </a:xfrm>
          <a:prstGeom prst="rect">
            <a:avLst/>
          </a:prstGeom>
          <a:solidFill>
            <a:srgbClr val="C00000"/>
          </a:solidFill>
          <a:ln w="38100"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6350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dirty="0">
                <a:latin typeface="Bell MT" pitchFamily="18" charset="0"/>
                <a:cs typeface="+mn-cs"/>
              </a:rPr>
              <a:t>  </a:t>
            </a:r>
            <a:r>
              <a:rPr lang="it-IT" sz="2400" b="1" i="1" dirty="0">
                <a:latin typeface="Bell MT" pitchFamily="18" charset="0"/>
                <a:cs typeface="+mn-cs"/>
              </a:rPr>
              <a:t>     Scambi culturali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i="1" dirty="0">
                <a:latin typeface="Bell MT" pitchFamily="18" charset="0"/>
                <a:cs typeface="+mn-cs"/>
              </a:rPr>
              <a:t>in Europa e Sud America</a:t>
            </a:r>
          </a:p>
        </p:txBody>
      </p:sp>
      <p:sp>
        <p:nvSpPr>
          <p:cNvPr id="6" name="CasellaDiTesto 5"/>
          <p:cNvSpPr txBox="1"/>
          <p:nvPr/>
        </p:nvSpPr>
        <p:spPr>
          <a:xfrm rot="1299690">
            <a:off x="265061" y="4221647"/>
            <a:ext cx="2905472" cy="830997"/>
          </a:xfrm>
          <a:prstGeom prst="rect">
            <a:avLst/>
          </a:prstGeom>
          <a:solidFill>
            <a:srgbClr val="C00000"/>
          </a:solidFill>
          <a:ln w="38100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63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i="1" dirty="0">
                <a:latin typeface="Bell MT" pitchFamily="18" charset="0"/>
                <a:cs typeface="+mn-cs"/>
              </a:rPr>
              <a:t>Viaggi culturali</a:t>
            </a:r>
            <a:br>
              <a:rPr lang="it-IT" sz="2400" b="1" i="1" dirty="0">
                <a:latin typeface="Bell MT" pitchFamily="18" charset="0"/>
                <a:cs typeface="+mn-cs"/>
              </a:rPr>
            </a:br>
            <a:r>
              <a:rPr lang="it-IT" sz="2400" b="1" i="1" dirty="0">
                <a:latin typeface="Bell MT" pitchFamily="18" charset="0"/>
                <a:cs typeface="+mn-cs"/>
              </a:rPr>
              <a:t>in Italia e all’estero </a:t>
            </a:r>
          </a:p>
        </p:txBody>
      </p:sp>
      <p:sp>
        <p:nvSpPr>
          <p:cNvPr id="7" name="CasellaDiTesto 6"/>
          <p:cNvSpPr txBox="1"/>
          <p:nvPr/>
        </p:nvSpPr>
        <p:spPr>
          <a:xfrm rot="686371">
            <a:off x="6669840" y="3345549"/>
            <a:ext cx="2160240" cy="1200329"/>
          </a:xfrm>
          <a:prstGeom prst="rect">
            <a:avLst/>
          </a:prstGeom>
          <a:solidFill>
            <a:srgbClr val="C00000"/>
          </a:solidFill>
          <a:ln w="38100"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6350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i="1" dirty="0">
                <a:latin typeface="Bell MT" pitchFamily="18" charset="0"/>
                <a:cs typeface="+mn-cs"/>
              </a:rPr>
              <a:t>Certificazione PET, DELF, DELE, ZD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6715140" y="5000636"/>
            <a:ext cx="1800200" cy="1584176"/>
          </a:xfrm>
          <a:prstGeom prst="rect">
            <a:avLst/>
          </a:prstGeom>
          <a:solidFill>
            <a:srgbClr val="C00000"/>
          </a:solidFill>
          <a:ln w="38100"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6350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i="1" dirty="0">
                <a:latin typeface="Bell MT" pitchFamily="18" charset="0"/>
                <a:cs typeface="+mn-cs"/>
              </a:rPr>
              <a:t>Patente Europea di Informatica (ECDL) 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342449" y="1153688"/>
            <a:ext cx="3816424" cy="830997"/>
          </a:xfrm>
          <a:prstGeom prst="rect">
            <a:avLst/>
          </a:prstGeom>
          <a:solidFill>
            <a:srgbClr val="C00000"/>
          </a:solidFill>
          <a:ln w="38100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63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i="1" dirty="0">
                <a:latin typeface="Bell MT" pitchFamily="18" charset="0"/>
                <a:cs typeface="+mn-cs"/>
              </a:rPr>
              <a:t>Alternanza Scuola–Lavoro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i="1" dirty="0">
                <a:latin typeface="Bell MT" pitchFamily="18" charset="0"/>
                <a:cs typeface="+mn-cs"/>
              </a:rPr>
              <a:t>      in Italia e all’estero </a:t>
            </a:r>
          </a:p>
        </p:txBody>
      </p:sp>
      <p:sp>
        <p:nvSpPr>
          <p:cNvPr id="10" name="CasellaDiTesto 9"/>
          <p:cNvSpPr txBox="1"/>
          <p:nvPr/>
        </p:nvSpPr>
        <p:spPr>
          <a:xfrm rot="443618">
            <a:off x="3589152" y="4826882"/>
            <a:ext cx="2952328" cy="1569660"/>
          </a:xfrm>
          <a:prstGeom prst="rect">
            <a:avLst/>
          </a:prstGeom>
          <a:solidFill>
            <a:srgbClr val="C00000"/>
          </a:solidFill>
          <a:ln w="38100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63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i="1" dirty="0">
                <a:latin typeface="Bell MT" pitchFamily="18" charset="0"/>
                <a:cs typeface="+mn-cs"/>
              </a:rPr>
              <a:t>Progetti e corsi di formazione con esperti interni ed esterni 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214282" y="5572140"/>
            <a:ext cx="2915816" cy="923330"/>
          </a:xfrm>
          <a:prstGeom prst="rect">
            <a:avLst/>
          </a:prstGeom>
          <a:solidFill>
            <a:srgbClr val="C00000"/>
          </a:solidFill>
          <a:ln w="38100"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6350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i="1" dirty="0">
                <a:latin typeface="Bell MT" pitchFamily="18" charset="0"/>
                <a:cs typeface="+mn-cs"/>
              </a:rPr>
              <a:t>CLIL – studio di una materia non linguistica in inglese nella classe V</a:t>
            </a:r>
          </a:p>
        </p:txBody>
      </p:sp>
      <p:sp>
        <p:nvSpPr>
          <p:cNvPr id="13" name="CasellaDiTesto 12"/>
          <p:cNvSpPr txBox="1"/>
          <p:nvPr/>
        </p:nvSpPr>
        <p:spPr>
          <a:xfrm rot="1325491">
            <a:off x="4865589" y="753582"/>
            <a:ext cx="4097601" cy="461665"/>
          </a:xfrm>
          <a:prstGeom prst="rect">
            <a:avLst/>
          </a:prstGeom>
          <a:solidFill>
            <a:srgbClr val="C00000"/>
          </a:solidFill>
          <a:ln w="38100"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6350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dirty="0">
                <a:latin typeface="Bell MT" pitchFamily="18" charset="0"/>
                <a:cs typeface="+mn-cs"/>
              </a:rPr>
              <a:t>       </a:t>
            </a:r>
            <a:r>
              <a:rPr lang="it-IT" sz="2400" b="1" i="1" dirty="0">
                <a:latin typeface="Bell MT" pitchFamily="18" charset="0"/>
                <a:cs typeface="+mn-cs"/>
              </a:rPr>
              <a:t>Progetti sulla legalità</a:t>
            </a:r>
          </a:p>
        </p:txBody>
      </p:sp>
      <p:sp>
        <p:nvSpPr>
          <p:cNvPr id="15" name="CasellaDiTesto 14"/>
          <p:cNvSpPr txBox="1"/>
          <p:nvPr/>
        </p:nvSpPr>
        <p:spPr>
          <a:xfrm rot="21088257">
            <a:off x="473752" y="2755016"/>
            <a:ext cx="3280719" cy="461665"/>
          </a:xfrm>
          <a:prstGeom prst="rect">
            <a:avLst/>
          </a:prstGeom>
          <a:solidFill>
            <a:srgbClr val="C00000"/>
          </a:solidFill>
          <a:ln w="38100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63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dirty="0">
                <a:latin typeface="Bell MT" pitchFamily="18" charset="0"/>
                <a:cs typeface="+mn-cs"/>
              </a:rPr>
              <a:t>       </a:t>
            </a:r>
            <a:r>
              <a:rPr lang="it-IT" sz="2400" b="1" i="1" dirty="0">
                <a:latin typeface="Bell MT" pitchFamily="18" charset="0"/>
                <a:cs typeface="+mn-cs"/>
              </a:rPr>
              <a:t>Nuove tecnologie</a:t>
            </a:r>
          </a:p>
        </p:txBody>
      </p:sp>
      <p:sp>
        <p:nvSpPr>
          <p:cNvPr id="16" name="CasellaDiTesto 15"/>
          <p:cNvSpPr txBox="1"/>
          <p:nvPr/>
        </p:nvSpPr>
        <p:spPr>
          <a:xfrm rot="616947">
            <a:off x="2443719" y="3860975"/>
            <a:ext cx="3280719" cy="461665"/>
          </a:xfrm>
          <a:prstGeom prst="rect">
            <a:avLst/>
          </a:prstGeom>
          <a:solidFill>
            <a:srgbClr val="C00000"/>
          </a:solidFill>
          <a:ln w="38100"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6350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i="1" dirty="0">
                <a:latin typeface="Bell MT" pitchFamily="18" charset="0"/>
                <a:cs typeface="+mn-cs"/>
              </a:rPr>
              <a:t>       </a:t>
            </a:r>
            <a:r>
              <a:rPr lang="it-IT" sz="2400" b="1" i="1" dirty="0">
                <a:latin typeface="Bell MT" pitchFamily="18" charset="0"/>
                <a:cs typeface="+mn-cs"/>
              </a:rPr>
              <a:t>Orientamento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/>
    </mc:Choice>
    <mc:Fallback xmlns="">
      <p:transition spd="slow" advClick="0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CD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asellaDiTesto 3"/>
          <p:cNvSpPr txBox="1">
            <a:spLocks noChangeArrowheads="1"/>
          </p:cNvSpPr>
          <p:nvPr/>
        </p:nvSpPr>
        <p:spPr bwMode="auto">
          <a:xfrm>
            <a:off x="2339975" y="188913"/>
            <a:ext cx="49688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800" b="1">
                <a:solidFill>
                  <a:srgbClr val="002060"/>
                </a:solidFill>
                <a:latin typeface="Baskerville Old Face" pitchFamily="18" charset="0"/>
              </a:rPr>
              <a:t>SCAMBIO IN ARGENTINA</a:t>
            </a:r>
          </a:p>
        </p:txBody>
      </p:sp>
      <p:pic>
        <p:nvPicPr>
          <p:cNvPr id="6" name="Immagine 5" descr="FB_IMG_1493907716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825" y="836613"/>
            <a:ext cx="4176713" cy="3168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556" name="CasellaDiTesto 6"/>
          <p:cNvSpPr txBox="1">
            <a:spLocks noChangeArrowheads="1"/>
          </p:cNvSpPr>
          <p:nvPr/>
        </p:nvSpPr>
        <p:spPr bwMode="auto">
          <a:xfrm>
            <a:off x="395288" y="4076700"/>
            <a:ext cx="37449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 i="1">
                <a:solidFill>
                  <a:srgbClr val="002060"/>
                </a:solidFill>
                <a:latin typeface="Baskerville Old Face" pitchFamily="18" charset="0"/>
              </a:rPr>
              <a:t>I nostri ragazzi ad Ushuaia</a:t>
            </a:r>
          </a:p>
        </p:txBody>
      </p:sp>
      <p:pic>
        <p:nvPicPr>
          <p:cNvPr id="9" name="Immagine 8" descr="DSC_03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836613"/>
            <a:ext cx="4213225" cy="3168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558" name="CasellaDiTesto 9"/>
          <p:cNvSpPr txBox="1">
            <a:spLocks noChangeArrowheads="1"/>
          </p:cNvSpPr>
          <p:nvPr/>
        </p:nvSpPr>
        <p:spPr bwMode="auto">
          <a:xfrm>
            <a:off x="5076825" y="4149725"/>
            <a:ext cx="33845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 i="1">
                <a:solidFill>
                  <a:srgbClr val="002060"/>
                </a:solidFill>
                <a:latin typeface="Baskerville Old Face" pitchFamily="18" charset="0"/>
              </a:rPr>
              <a:t>Faro del canale di Beagle</a:t>
            </a:r>
          </a:p>
        </p:txBody>
      </p:sp>
      <p:pic>
        <p:nvPicPr>
          <p:cNvPr id="11" name="Immagine 10" descr="DSC_01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288" y="4724400"/>
            <a:ext cx="3744912" cy="1825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560" name="CasellaDiTesto 11"/>
          <p:cNvSpPr txBox="1">
            <a:spLocks noChangeArrowheads="1"/>
          </p:cNvSpPr>
          <p:nvPr/>
        </p:nvSpPr>
        <p:spPr bwMode="auto">
          <a:xfrm>
            <a:off x="4500563" y="5373688"/>
            <a:ext cx="34559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 i="1">
                <a:solidFill>
                  <a:srgbClr val="002060"/>
                </a:solidFill>
                <a:latin typeface="Baskerville Old Face" pitchFamily="18" charset="0"/>
              </a:rPr>
              <a:t>Ghiacciaio Perito Moreno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/>
    </mc:Choice>
    <mc:Fallback xmlns="">
      <p:transition spd="slow" advClick="0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B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olo 1"/>
          <p:cNvSpPr>
            <a:spLocks noGrp="1"/>
          </p:cNvSpPr>
          <p:nvPr>
            <p:ph type="title"/>
          </p:nvPr>
        </p:nvSpPr>
        <p:spPr>
          <a:xfrm>
            <a:off x="611188" y="0"/>
            <a:ext cx="7993062" cy="981075"/>
          </a:xfrm>
        </p:spPr>
        <p:txBody>
          <a:bodyPr/>
          <a:lstStyle/>
          <a:p>
            <a:r>
              <a:rPr lang="it-IT" sz="4000" b="1"/>
              <a:t>STAGE A LONDRA </a:t>
            </a:r>
          </a:p>
        </p:txBody>
      </p:sp>
      <p:pic>
        <p:nvPicPr>
          <p:cNvPr id="4" name="Immagine 3" descr="IMG-20180112-WA01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388" y="908050"/>
            <a:ext cx="4900612" cy="3673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4" descr="IMG-20180112-WA01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163" y="908050"/>
            <a:ext cx="3621087" cy="5545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asellaDiTesto 6"/>
          <p:cNvSpPr txBox="1"/>
          <p:nvPr/>
        </p:nvSpPr>
        <p:spPr>
          <a:xfrm>
            <a:off x="250825" y="4941888"/>
            <a:ext cx="4826000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400" b="1" dirty="0">
                <a:latin typeface="+mn-lt"/>
                <a:cs typeface="Arial" charset="0"/>
              </a:rPr>
              <a:t>15 giorni durante i quali i ragazzi fanno da guide turistiche nelle migliori attrazioni della città londinese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/>
    </mc:Choice>
    <mc:Fallback xmlns="">
      <p:transition spd="slow" advClick="0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-20180112-WA0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54128"/>
            <a:ext cx="4176464" cy="3130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magine 3" descr="IMG-20180112-WA01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573016"/>
            <a:ext cx="4248472" cy="306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4" descr="IMG-20180112-WA01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51512" y="260648"/>
            <a:ext cx="4212976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 descr="IMG-20180112-WA01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591018"/>
            <a:ext cx="4248472" cy="30243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/>
    </mc:Choice>
    <mc:Fallback xmlns="">
      <p:transition spd="slow" advClick="0" advTm="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olo 1"/>
          <p:cNvSpPr>
            <a:spLocks noGrp="1"/>
          </p:cNvSpPr>
          <p:nvPr>
            <p:ph type="title"/>
          </p:nvPr>
        </p:nvSpPr>
        <p:spPr>
          <a:xfrm>
            <a:off x="250825" y="417513"/>
            <a:ext cx="4105275" cy="503237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itchFamily="66" charset="0"/>
              </a:rPr>
              <a:t>E dopo il diploma … </a:t>
            </a:r>
          </a:p>
        </p:txBody>
      </p:sp>
      <p:sp>
        <p:nvSpPr>
          <p:cNvPr id="6" name="Freccia a destra 5"/>
          <p:cNvSpPr/>
          <p:nvPr/>
        </p:nvSpPr>
        <p:spPr>
          <a:xfrm>
            <a:off x="468313" y="2565400"/>
            <a:ext cx="2879725" cy="2087563"/>
          </a:xfrm>
          <a:prstGeom prst="right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Puoi continuare gli studi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3492500" y="1196975"/>
            <a:ext cx="5294313" cy="120015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300" b="1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Negli Istituti Tecnici Superiori dell’Ambito “Fruizione e valorizzazione del patrimonio culturale”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3500438" y="2857500"/>
            <a:ext cx="5286375" cy="46196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300" b="1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tutte le Facoltà Universitarie 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500438" y="3786188"/>
            <a:ext cx="5286375" cy="83026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300" b="1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Nelle Scuole Superiori per interpreti e traduttori 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500438" y="5000625"/>
            <a:ext cx="5286375" cy="120015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300" b="1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Percorsi di specializzazione come operatore museale, esperto in pubbliche relazioni e marketing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/>
    </mc:Choice>
    <mc:Fallback xmlns="">
      <p:transition spd="slow" advClick="0" advTm="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E3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ccia a destra 3"/>
          <p:cNvSpPr/>
          <p:nvPr/>
        </p:nvSpPr>
        <p:spPr>
          <a:xfrm>
            <a:off x="539750" y="2420938"/>
            <a:ext cx="2736850" cy="1936756"/>
          </a:xfrm>
          <a:prstGeom prst="rightArrow">
            <a:avLst/>
          </a:prstGeom>
          <a:ln/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Sbocchi professionali </a:t>
            </a:r>
          </a:p>
        </p:txBody>
      </p:sp>
      <p:graphicFrame>
        <p:nvGraphicFramePr>
          <p:cNvPr id="14" name="Diagramma 13"/>
          <p:cNvGraphicFramePr/>
          <p:nvPr/>
        </p:nvGraphicFramePr>
        <p:xfrm>
          <a:off x="2857488" y="357166"/>
          <a:ext cx="4978242" cy="769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5" name="Diagramma 14"/>
          <p:cNvGraphicFramePr/>
          <p:nvPr/>
        </p:nvGraphicFramePr>
        <p:xfrm>
          <a:off x="4286248" y="928670"/>
          <a:ext cx="4643470" cy="769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6" name="Diagramma 15"/>
          <p:cNvGraphicFramePr/>
          <p:nvPr/>
        </p:nvGraphicFramePr>
        <p:xfrm>
          <a:off x="4181148" y="1785926"/>
          <a:ext cx="4962852" cy="769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7" name="Diagramma 16"/>
          <p:cNvGraphicFramePr/>
          <p:nvPr/>
        </p:nvGraphicFramePr>
        <p:xfrm>
          <a:off x="4181148" y="2643182"/>
          <a:ext cx="4962852" cy="1107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9" name="Diagramma 18"/>
          <p:cNvGraphicFramePr/>
          <p:nvPr/>
        </p:nvGraphicFramePr>
        <p:xfrm>
          <a:off x="4714876" y="3857628"/>
          <a:ext cx="4429124" cy="430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20" name="Diagramma 19"/>
          <p:cNvGraphicFramePr/>
          <p:nvPr/>
        </p:nvGraphicFramePr>
        <p:xfrm>
          <a:off x="5143504" y="4929198"/>
          <a:ext cx="3571900" cy="430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graphicFrame>
        <p:nvGraphicFramePr>
          <p:cNvPr id="21" name="Diagramma 20"/>
          <p:cNvGraphicFramePr/>
          <p:nvPr/>
        </p:nvGraphicFramePr>
        <p:xfrm>
          <a:off x="6000760" y="5857892"/>
          <a:ext cx="2714644" cy="502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2" r:lo="rId33" r:qs="rId34" r:cs="rId35"/>
          </a:graphicData>
        </a:graphic>
      </p:graphicFrame>
      <p:graphicFrame>
        <p:nvGraphicFramePr>
          <p:cNvPr id="22" name="Diagramma 21"/>
          <p:cNvGraphicFramePr/>
          <p:nvPr/>
        </p:nvGraphicFramePr>
        <p:xfrm>
          <a:off x="5357818" y="5429264"/>
          <a:ext cx="2857520" cy="430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7" r:lo="rId38" r:qs="rId39" r:cs="rId40"/>
          </a:graphicData>
        </a:graphic>
      </p:graphicFrame>
      <p:graphicFrame>
        <p:nvGraphicFramePr>
          <p:cNvPr id="23" name="Diagramma 22"/>
          <p:cNvGraphicFramePr/>
          <p:nvPr/>
        </p:nvGraphicFramePr>
        <p:xfrm>
          <a:off x="5072002" y="4357694"/>
          <a:ext cx="4071998" cy="430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2" r:lo="rId43" r:qs="rId44" r:cs="rId45"/>
          </a:graphicData>
        </a:graphic>
      </p:graphicFrame>
      <p:sp>
        <p:nvSpPr>
          <p:cNvPr id="18462" name="Titolo 1"/>
          <p:cNvSpPr>
            <a:spLocks noGrp="1"/>
          </p:cNvSpPr>
          <p:nvPr>
            <p:ph type="title"/>
          </p:nvPr>
        </p:nvSpPr>
        <p:spPr>
          <a:xfrm rot="19544008">
            <a:off x="-295275" y="752475"/>
            <a:ext cx="4103688" cy="504825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itchFamily="66" charset="0"/>
              </a:rPr>
              <a:t>E dopo il diploma …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/>
    </mc:Choice>
    <mc:Fallback xmlns="">
      <p:transition spd="slow" advClick="0" advTm="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asellaDiTesto 3"/>
          <p:cNvSpPr txBox="1">
            <a:spLocks noChangeArrowheads="1"/>
          </p:cNvSpPr>
          <p:nvPr/>
        </p:nvSpPr>
        <p:spPr bwMode="auto">
          <a:xfrm>
            <a:off x="4143375" y="6165850"/>
            <a:ext cx="489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b="1" i="1">
                <a:latin typeface="Andalus" pitchFamily="18" charset="-78"/>
                <a:cs typeface="Andalus" pitchFamily="18" charset="-78"/>
              </a:rPr>
              <a:t>PowerPoint realizzato nell’a.s. 2017/18</a:t>
            </a:r>
            <a:br>
              <a:rPr lang="it-IT" sz="1400" b="1" i="1">
                <a:latin typeface="Andalus" pitchFamily="18" charset="-78"/>
                <a:cs typeface="Andalus" pitchFamily="18" charset="-78"/>
              </a:rPr>
            </a:br>
            <a:r>
              <a:rPr lang="it-IT" sz="1400" b="1" i="1">
                <a:latin typeface="Andalus" pitchFamily="18" charset="-78"/>
                <a:cs typeface="Andalus" pitchFamily="18" charset="-78"/>
              </a:rPr>
              <a:t>con la collaborazione dell’alunna Chiara Sanna, cl. 3B </a:t>
            </a:r>
          </a:p>
        </p:txBody>
      </p:sp>
      <p:sp>
        <p:nvSpPr>
          <p:cNvPr id="19459" name="Rettangolo 1"/>
          <p:cNvSpPr>
            <a:spLocks noChangeArrowheads="1"/>
          </p:cNvSpPr>
          <p:nvPr/>
        </p:nvSpPr>
        <p:spPr bwMode="auto">
          <a:xfrm>
            <a:off x="755650" y="1522413"/>
            <a:ext cx="7416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7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itchFamily="66" charset="0"/>
              </a:rPr>
              <a:t>Grazie per l’attenzione!</a:t>
            </a:r>
            <a:endParaRPr lang="it-IT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MT" pitchFamily="66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23850" y="4046538"/>
            <a:ext cx="1871663" cy="24003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i="1" dirty="0" err="1">
                <a:solidFill>
                  <a:schemeClr val="tx2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Sitografia</a:t>
            </a:r>
            <a:endParaRPr lang="it-IT" dirty="0">
              <a:latin typeface="+mn-lt"/>
              <a:cs typeface="+mn-cs"/>
              <a:hlinkClick r:id="rId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latin typeface="+mn-lt"/>
                <a:cs typeface="+mn-cs"/>
                <a:hlinkClick r:id="rId2"/>
              </a:rPr>
              <a:t>www.assdinazionale.it</a:t>
            </a:r>
            <a:endParaRPr lang="it-IT" sz="12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latin typeface="+mn-lt"/>
                <a:cs typeface="+mn-cs"/>
                <a:hlinkClick r:id="rId2"/>
              </a:rPr>
              <a:t>www.thinklink.com</a:t>
            </a:r>
            <a:r>
              <a:rPr lang="it-IT" sz="1200" dirty="0">
                <a:latin typeface="+mn-lt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latin typeface="+mn-lt"/>
                <a:cs typeface="+mn-cs"/>
              </a:rPr>
              <a:t>It.wikipedia.org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latin typeface="+mn-lt"/>
                <a:cs typeface="+mn-cs"/>
                <a:hlinkClick r:id="rId2"/>
              </a:rPr>
              <a:t>www.linkedin.com</a:t>
            </a:r>
            <a:r>
              <a:rPr lang="it-IT" sz="1200" dirty="0">
                <a:latin typeface="+mn-lt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latin typeface="+mn-lt"/>
                <a:cs typeface="+mn-cs"/>
                <a:hlinkClick r:id="rId2"/>
              </a:rPr>
              <a:t>www.4live.it</a:t>
            </a:r>
            <a:endParaRPr lang="it-IT" sz="12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latin typeface="+mn-lt"/>
                <a:cs typeface="+mn-cs"/>
                <a:hlinkClick r:id="rId2"/>
              </a:rPr>
              <a:t>www.conflombardia.it</a:t>
            </a:r>
            <a:endParaRPr lang="it-IT" sz="12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latin typeface="+mn-lt"/>
                <a:cs typeface="+mn-cs"/>
              </a:rPr>
              <a:t>Mavericktraveler.com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latin typeface="+mn-lt"/>
                <a:cs typeface="+mn-cs"/>
                <a:hlinkClick r:id="rId2"/>
              </a:rPr>
              <a:t>www.romeloft.com</a:t>
            </a:r>
            <a:r>
              <a:rPr lang="it-IT" sz="1200" dirty="0">
                <a:latin typeface="+mn-lt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latin typeface="+mn-lt"/>
                <a:cs typeface="+mn-cs"/>
                <a:hlinkClick r:id="rId2"/>
              </a:rPr>
              <a:t>www.nazionale51.com</a:t>
            </a:r>
            <a:r>
              <a:rPr lang="it-IT" sz="1200" dirty="0">
                <a:latin typeface="+mn-lt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latin typeface="+mn-lt"/>
                <a:cs typeface="+mn-cs"/>
                <a:hlinkClick r:id="rId2"/>
              </a:rPr>
              <a:t>www.citiesreference.com</a:t>
            </a:r>
            <a:endParaRPr lang="it-IT" sz="12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latin typeface="+mn-lt"/>
                <a:cs typeface="+mn-cs"/>
              </a:rPr>
              <a:t>www.google.it /</a:t>
            </a:r>
            <a:r>
              <a:rPr lang="it-IT" sz="1200" dirty="0" err="1">
                <a:latin typeface="+mn-lt"/>
                <a:cs typeface="+mn-cs"/>
              </a:rPr>
              <a:t>maps</a:t>
            </a:r>
            <a:r>
              <a:rPr lang="it-IT" sz="1200" dirty="0">
                <a:latin typeface="+mn-lt"/>
                <a:cs typeface="+mn-cs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it-IT" sz="4000" b="1" i="1" dirty="0">
                <a:solidFill>
                  <a:srgbClr val="C00000"/>
                </a:solidFill>
              </a:rPr>
            </a:br>
            <a:r>
              <a:rPr lang="it-IT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PATRIMONIO DI </a:t>
            </a:r>
            <a:br>
              <a:rPr lang="it-IT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TRADIZIONE E MODERNITÀ </a:t>
            </a:r>
            <a:br>
              <a:rPr lang="it-IT" b="1" i="1" dirty="0">
                <a:solidFill>
                  <a:srgbClr val="C00000"/>
                </a:solidFill>
              </a:rPr>
            </a:br>
            <a:endParaRPr lang="it-IT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395288" y="2143116"/>
          <a:ext cx="8353425" cy="4516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Freccia a destra 5"/>
          <p:cNvSpPr/>
          <p:nvPr/>
        </p:nvSpPr>
        <p:spPr>
          <a:xfrm>
            <a:off x="2928938" y="2500313"/>
            <a:ext cx="785812" cy="214312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a:endParaRPr>
          </a:p>
        </p:txBody>
      </p:sp>
      <p:sp>
        <p:nvSpPr>
          <p:cNvPr id="7" name="Freccia a destra 6"/>
          <p:cNvSpPr/>
          <p:nvPr/>
        </p:nvSpPr>
        <p:spPr>
          <a:xfrm>
            <a:off x="3071813" y="5072063"/>
            <a:ext cx="357187" cy="214312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/>
    </mc:Choice>
    <mc:Fallback xmlns=""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tmp588773892831576066.png"/>
          <p:cNvPicPr>
            <a:picLocks noChangeAspect="1"/>
          </p:cNvPicPr>
          <p:nvPr/>
        </p:nvPicPr>
        <p:blipFill>
          <a:blip r:embed="rId2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Decisione 5"/>
          <p:cNvSpPr/>
          <p:nvPr/>
        </p:nvSpPr>
        <p:spPr>
          <a:xfrm rot="21249302">
            <a:off x="815975" y="1978025"/>
            <a:ext cx="2687638" cy="1327150"/>
          </a:xfrm>
          <a:prstGeom prst="flowChartDecision">
            <a:avLst/>
          </a:prstGeom>
          <a:solidFill>
            <a:srgbClr val="89C9E5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Europa dell’Est </a:t>
            </a:r>
          </a:p>
        </p:txBody>
      </p:sp>
      <p:sp>
        <p:nvSpPr>
          <p:cNvPr id="8" name="Preparazione 7"/>
          <p:cNvSpPr/>
          <p:nvPr/>
        </p:nvSpPr>
        <p:spPr>
          <a:xfrm rot="312859">
            <a:off x="5916613" y="2009775"/>
            <a:ext cx="2087562" cy="1150938"/>
          </a:xfrm>
          <a:prstGeom prst="flowChartPreparation">
            <a:avLst/>
          </a:prstGeom>
          <a:solidFill>
            <a:srgbClr val="89C9E5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Cina</a:t>
            </a:r>
            <a:r>
              <a:rPr lang="it-IT" sz="3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Dati 8"/>
          <p:cNvSpPr/>
          <p:nvPr/>
        </p:nvSpPr>
        <p:spPr>
          <a:xfrm rot="239845">
            <a:off x="1122363" y="4703763"/>
            <a:ext cx="2952750" cy="1368425"/>
          </a:xfrm>
          <a:prstGeom prst="flowChartInputOutput">
            <a:avLst/>
          </a:prstGeom>
          <a:solidFill>
            <a:srgbClr val="89C9E5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Sud America </a:t>
            </a:r>
          </a:p>
        </p:txBody>
      </p:sp>
      <p:sp>
        <p:nvSpPr>
          <p:cNvPr id="10" name="Arrotonda singolo angolo rettangolo 9"/>
          <p:cNvSpPr/>
          <p:nvPr/>
        </p:nvSpPr>
        <p:spPr>
          <a:xfrm rot="21315517">
            <a:off x="5867400" y="4724400"/>
            <a:ext cx="1873250" cy="1008063"/>
          </a:xfrm>
          <a:prstGeom prst="round1Rect">
            <a:avLst/>
          </a:prstGeom>
          <a:solidFill>
            <a:srgbClr val="89C9E5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Filippine</a:t>
            </a:r>
            <a:r>
              <a:rPr lang="it-IT" sz="3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" name="Arrotonda angolo diagonale rettangolo 10"/>
          <p:cNvSpPr/>
          <p:nvPr/>
        </p:nvSpPr>
        <p:spPr>
          <a:xfrm>
            <a:off x="3563938" y="3068638"/>
            <a:ext cx="1655762" cy="1008062"/>
          </a:xfrm>
          <a:prstGeom prst="round2DiagRect">
            <a:avLst/>
          </a:prstGeom>
          <a:solidFill>
            <a:srgbClr val="89C9E5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India</a:t>
            </a:r>
            <a:r>
              <a:rPr lang="it-IT" sz="3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323850" y="188913"/>
            <a:ext cx="8569325" cy="1295400"/>
          </a:xfrm>
          <a:prstGeom prst="rect">
            <a:avLst/>
          </a:prstGeom>
          <a:solidFill>
            <a:srgbClr val="89C9E5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solidFill>
                  <a:schemeClr val="tx1"/>
                </a:solidFill>
              </a:rPr>
              <a:t>          </a:t>
            </a:r>
            <a:r>
              <a:rPr lang="it-IT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912 alunni </a:t>
            </a:r>
            <a:r>
              <a:rPr 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diverso background e provenienza geografica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19 % proviene da Paesi di tutto il mondo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/>
    </mc:Choice>
    <mc:Fallback xmlns="">
      <p:transition spd="slow"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asellaDiTesto 3"/>
          <p:cNvSpPr txBox="1">
            <a:spLocks noChangeArrowheads="1"/>
          </p:cNvSpPr>
          <p:nvPr/>
        </p:nvSpPr>
        <p:spPr bwMode="auto">
          <a:xfrm>
            <a:off x="323850" y="204788"/>
            <a:ext cx="43926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 SEDI </a:t>
            </a:r>
          </a:p>
        </p:txBody>
      </p:sp>
      <p:sp>
        <p:nvSpPr>
          <p:cNvPr id="6147" name="CasellaDiTesto 4"/>
          <p:cNvSpPr txBox="1">
            <a:spLocks noChangeArrowheads="1"/>
          </p:cNvSpPr>
          <p:nvPr/>
        </p:nvSpPr>
        <p:spPr bwMode="auto">
          <a:xfrm>
            <a:off x="0" y="5214938"/>
            <a:ext cx="8893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</a:t>
            </a:r>
            <a:r>
              <a:rPr lang="it-IT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ede centrale:</a:t>
            </a: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Via </a:t>
            </a:r>
            <a:r>
              <a:rPr lang="it-IT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Panisperna</a:t>
            </a: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255</a:t>
            </a:r>
          </a:p>
          <a:p>
            <a:pPr algn="ctr">
              <a:defRPr/>
            </a:pPr>
            <a:r>
              <a:rPr lang="it-IT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 Municipio, nel famoso e pittoresco Rione Monti</a:t>
            </a:r>
          </a:p>
          <a:p>
            <a:pPr algn="ctr">
              <a:defRPr/>
            </a:pPr>
            <a:r>
              <a:rPr lang="it-IT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vicino a Piazza Venezia, Fori Imperiali e Mercati di Traiano</a:t>
            </a:r>
          </a:p>
          <a:p>
            <a:pPr algn="ctr">
              <a:defRPr/>
            </a:pPr>
            <a:r>
              <a:rPr lang="it-IT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Nel ‘600 l’edificio era un monastero, poi ristrutturato e ampliato nel corso degli anni. </a:t>
            </a:r>
          </a:p>
        </p:txBody>
      </p:sp>
      <p:pic>
        <p:nvPicPr>
          <p:cNvPr id="6" name="Immagine 5" descr="colomb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764704"/>
            <a:ext cx="8165193" cy="4484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/>
    </mc:Choice>
    <mc:Fallback xmlns="">
      <p:transition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ttt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6263" y="620713"/>
            <a:ext cx="7991475" cy="4645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171" name="Rettangolo 1"/>
          <p:cNvSpPr>
            <a:spLocks noChangeArrowheads="1"/>
          </p:cNvSpPr>
          <p:nvPr/>
        </p:nvSpPr>
        <p:spPr bwMode="auto">
          <a:xfrm>
            <a:off x="1357313" y="5572125"/>
            <a:ext cx="6480175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Come raggiungerci: Metro linea B - fermata Cavour </a:t>
            </a:r>
          </a:p>
          <a:p>
            <a:pPr algn="ctr">
              <a:defRPr/>
            </a:pPr>
            <a:r>
              <a:rPr lang="it-IT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oppure poche fermate di bus dalla Stazione Termini.</a:t>
            </a:r>
            <a:endParaRPr lang="it-IT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/>
    </mc:Choice>
    <mc:Fallback xmlns="">
      <p:transition spd="slow"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rome-apartment-639-p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642918"/>
            <a:ext cx="4309080" cy="2808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 descr="monti-63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6" y="642918"/>
            <a:ext cx="3699227" cy="52890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Immagine 6" descr="nazionale51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3429000"/>
            <a:ext cx="4286280" cy="2570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7" name="CasellaDiTesto 7"/>
          <p:cNvSpPr txBox="1">
            <a:spLocks noChangeArrowheads="1"/>
          </p:cNvSpPr>
          <p:nvPr/>
        </p:nvSpPr>
        <p:spPr bwMode="auto">
          <a:xfrm>
            <a:off x="500063" y="214313"/>
            <a:ext cx="3095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Via dei Serpenti </a:t>
            </a:r>
          </a:p>
        </p:txBody>
      </p:sp>
      <p:sp>
        <p:nvSpPr>
          <p:cNvPr id="8198" name="CasellaDiTesto 8"/>
          <p:cNvSpPr txBox="1">
            <a:spLocks noChangeArrowheads="1"/>
          </p:cNvSpPr>
          <p:nvPr/>
        </p:nvSpPr>
        <p:spPr bwMode="auto">
          <a:xfrm>
            <a:off x="5940425" y="5949950"/>
            <a:ext cx="29527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it-IT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Via </a:t>
            </a:r>
            <a:r>
              <a:rPr lang="it-IT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Panisperna</a:t>
            </a:r>
            <a:r>
              <a:rPr lang="it-IT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</a:p>
        </p:txBody>
      </p:sp>
      <p:sp>
        <p:nvSpPr>
          <p:cNvPr id="8199" name="CasellaDiTesto 9"/>
          <p:cNvSpPr txBox="1">
            <a:spLocks noChangeArrowheads="1"/>
          </p:cNvSpPr>
          <p:nvPr/>
        </p:nvSpPr>
        <p:spPr bwMode="auto">
          <a:xfrm>
            <a:off x="428625" y="6000750"/>
            <a:ext cx="2663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Via Nazionale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/>
    </mc:Choice>
    <mc:Fallback xmlns="">
      <p:transition spd="slow"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https://upload.wikimedia.org/wikipedia/it/3/36/Rasetti%2C_Fermi%2C_Segr%C3%A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4643446"/>
            <a:ext cx="3048000" cy="192722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9219" name="Titolo 1"/>
          <p:cNvSpPr>
            <a:spLocks noGrp="1"/>
          </p:cNvSpPr>
          <p:nvPr>
            <p:ph type="title"/>
          </p:nvPr>
        </p:nvSpPr>
        <p:spPr>
          <a:xfrm>
            <a:off x="179388" y="0"/>
            <a:ext cx="8229600" cy="692150"/>
          </a:xfrm>
        </p:spPr>
        <p:txBody>
          <a:bodyPr/>
          <a:lstStyle/>
          <a:p>
            <a:pPr algn="l" eaLnBrk="1" hangingPunct="1"/>
            <a:r>
              <a:rPr lang="it-IT" sz="3200">
                <a:latin typeface="Algerian" pitchFamily="82" charset="0"/>
              </a:rPr>
              <a:t>Una via importante </a:t>
            </a:r>
          </a:p>
        </p:txBody>
      </p:sp>
      <p:sp>
        <p:nvSpPr>
          <p:cNvPr id="9220" name="CasellaDiTesto 4"/>
          <p:cNvSpPr txBox="1">
            <a:spLocks noChangeArrowheads="1"/>
          </p:cNvSpPr>
          <p:nvPr/>
        </p:nvSpPr>
        <p:spPr bwMode="auto">
          <a:xfrm>
            <a:off x="4211638" y="504825"/>
            <a:ext cx="4570412" cy="418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Qui operarono i </a:t>
            </a:r>
            <a:r>
              <a:rPr lang="it-IT" sz="3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Ragazzi di Via </a:t>
            </a:r>
            <a:r>
              <a:rPr lang="it-IT" sz="3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Panisperna</a:t>
            </a:r>
            <a:r>
              <a:rPr lang="it-IT" sz="3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</a:t>
            </a:r>
            <a:br>
              <a:rPr lang="it-IT" sz="3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it-IT" sz="3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un gruppo di fisici italiani, tra cui </a:t>
            </a:r>
            <a:r>
              <a:rPr lang="it-IT" sz="3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Enrico Fermi</a:t>
            </a:r>
            <a:r>
              <a:rPr lang="it-IT" sz="3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che scoprirono nel 1934 le proprietà dei neutroni lenti (</a:t>
            </a:r>
            <a:r>
              <a:rPr lang="it-IT" sz="3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nucleare)</a:t>
            </a:r>
          </a:p>
        </p:txBody>
      </p:sp>
      <p:pic>
        <p:nvPicPr>
          <p:cNvPr id="6" name="Immagine 5" descr="Ragazzi_di_via_Panisper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714356"/>
            <a:ext cx="3675828" cy="5808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/>
    </mc:Choice>
    <mc:Fallback xmlns="">
      <p:transition spd="slow"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AC090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asellaDiTesto 3"/>
          <p:cNvSpPr txBox="1">
            <a:spLocks noChangeArrowheads="1"/>
          </p:cNvSpPr>
          <p:nvPr/>
        </p:nvSpPr>
        <p:spPr bwMode="auto">
          <a:xfrm>
            <a:off x="323850" y="5084763"/>
            <a:ext cx="8569325" cy="129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La sede succursale: Via delle Vigne Nuove 413 </a:t>
            </a:r>
            <a:r>
              <a:rPr lang="it-IT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</a:p>
          <a:p>
            <a:pPr algn="just">
              <a:defRPr/>
            </a:pPr>
            <a:r>
              <a:rPr lang="it-IT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IV Municipio, vicino Via della </a:t>
            </a:r>
            <a:r>
              <a:rPr lang="it-IT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Bufalotta</a:t>
            </a:r>
            <a:r>
              <a:rPr lang="it-IT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e quartieri Tufello, Nuovo Salario e </a:t>
            </a:r>
            <a:r>
              <a:rPr lang="it-IT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MonteSacro</a:t>
            </a:r>
            <a:r>
              <a:rPr lang="it-IT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Alto, facilmente raggiungibile con numerosi autobus</a:t>
            </a:r>
            <a:r>
              <a:rPr lang="it-IT" sz="2000" dirty="0">
                <a:latin typeface="Calibri" pitchFamily="34" charset="0"/>
              </a:rPr>
              <a:t>.</a:t>
            </a:r>
            <a:r>
              <a:rPr lang="it-IT" dirty="0">
                <a:latin typeface="Calibri" pitchFamily="34" charset="0"/>
              </a:rPr>
              <a:t>                                </a:t>
            </a:r>
            <a:br>
              <a:rPr lang="it-IT" dirty="0">
                <a:latin typeface="Calibri" pitchFamily="34" charset="0"/>
              </a:rPr>
            </a:br>
            <a:r>
              <a:rPr lang="it-IT" dirty="0">
                <a:latin typeface="Calibri" pitchFamily="34" charset="0"/>
              </a:rPr>
              <a:t>                                     </a:t>
            </a:r>
          </a:p>
        </p:txBody>
      </p:sp>
      <p:pic>
        <p:nvPicPr>
          <p:cNvPr id="3" name="Immagine 2" descr="IMG-20180112-WA0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350" y="333375"/>
            <a:ext cx="6515100" cy="4437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/>
    </mc:Choice>
    <mc:Fallback xmlns="">
      <p:transition spd="slow" advClick="0" advTm="5000"/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790</Words>
  <Application>Microsoft Office PowerPoint</Application>
  <PresentationFormat>Presentazione su schermo (4:3)</PresentationFormat>
  <Paragraphs>103</Paragraphs>
  <Slides>29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42" baseType="lpstr">
      <vt:lpstr>Aharoni</vt:lpstr>
      <vt:lpstr>Algerian</vt:lpstr>
      <vt:lpstr>Andalus</vt:lpstr>
      <vt:lpstr>Arial</vt:lpstr>
      <vt:lpstr>Baskerville Old Face</vt:lpstr>
      <vt:lpstr>Bell MT</vt:lpstr>
      <vt:lpstr>Brush Script MT</vt:lpstr>
      <vt:lpstr>Calibri</vt:lpstr>
      <vt:lpstr>Mistral</vt:lpstr>
      <vt:lpstr>Monotype Corsiva</vt:lpstr>
      <vt:lpstr>Times New Roman</vt:lpstr>
      <vt:lpstr>Wingdings</vt:lpstr>
      <vt:lpstr>Tema di Office</vt:lpstr>
      <vt:lpstr>Istituto tecnico statale per il turismo  CRISTOFORO COLOMBO</vt:lpstr>
      <vt:lpstr>Presentazione standard di PowerPoint</vt:lpstr>
      <vt:lpstr> UN PATRIMONIO DI  TRADIZIONE E MODERNITÀ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Una via importante </vt:lpstr>
      <vt:lpstr>Presentazione standard di PowerPoint</vt:lpstr>
      <vt:lpstr>Presentazione standard di PowerPoint</vt:lpstr>
      <vt:lpstr>Che cosa si studia? Le materie di indirizzo </vt:lpstr>
      <vt:lpstr>Presentazione standard di PowerPoint</vt:lpstr>
      <vt:lpstr>Cosa offre la struttura </vt:lpstr>
      <vt:lpstr>Presentazione standard di PowerPoint</vt:lpstr>
      <vt:lpstr>AULA MAGNA</vt:lpstr>
      <vt:lpstr>LA PALESTRA </vt:lpstr>
      <vt:lpstr>LA BIBLIOTECA </vt:lpstr>
      <vt:lpstr>IL LABORATORIO LINGUISTICO </vt:lpstr>
      <vt:lpstr>I CORRIDOI </vt:lpstr>
      <vt:lpstr>LA STRUTTURA DELLA SUCCURSALE</vt:lpstr>
      <vt:lpstr>Presentazione standard di PowerPoint</vt:lpstr>
      <vt:lpstr>Non solo a scuola! </vt:lpstr>
      <vt:lpstr>Presentazione standard di PowerPoint</vt:lpstr>
      <vt:lpstr>Presentazione standard di PowerPoint</vt:lpstr>
      <vt:lpstr>STAGE A LONDRA </vt:lpstr>
      <vt:lpstr>Presentazione standard di PowerPoint</vt:lpstr>
      <vt:lpstr>E dopo il diploma … </vt:lpstr>
      <vt:lpstr>E dopo il diploma … 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Istituto tecnico statale per il turismo  CRISTOFORO COLOMBO</dc:title>
  <dc:creator>user</dc:creator>
  <cp:lastModifiedBy>Paolo Strusi</cp:lastModifiedBy>
  <cp:revision>144</cp:revision>
  <dcterms:created xsi:type="dcterms:W3CDTF">2017-12-19T17:26:46Z</dcterms:created>
  <dcterms:modified xsi:type="dcterms:W3CDTF">2020-11-10T13:06:30Z</dcterms:modified>
</cp:coreProperties>
</file>