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107"/>
  </p:notesMasterIdLst>
  <p:sldIdLst>
    <p:sldId id="256" r:id="rId2"/>
    <p:sldId id="396" r:id="rId3"/>
    <p:sldId id="266" r:id="rId4"/>
    <p:sldId id="267" r:id="rId5"/>
    <p:sldId id="268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7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9" r:id="rId39"/>
    <p:sldId id="310" r:id="rId40"/>
    <p:sldId id="311" r:id="rId41"/>
    <p:sldId id="313" r:id="rId42"/>
    <p:sldId id="314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66" r:id="rId77"/>
    <p:sldId id="367" r:id="rId78"/>
    <p:sldId id="368" r:id="rId79"/>
    <p:sldId id="369" r:id="rId80"/>
    <p:sldId id="370" r:id="rId81"/>
    <p:sldId id="371" r:id="rId82"/>
    <p:sldId id="372" r:id="rId83"/>
    <p:sldId id="373" r:id="rId84"/>
    <p:sldId id="374" r:id="rId85"/>
    <p:sldId id="375" r:id="rId86"/>
    <p:sldId id="376" r:id="rId87"/>
    <p:sldId id="377" r:id="rId88"/>
    <p:sldId id="378" r:id="rId89"/>
    <p:sldId id="379" r:id="rId90"/>
    <p:sldId id="380" r:id="rId91"/>
    <p:sldId id="381" r:id="rId92"/>
    <p:sldId id="382" r:id="rId93"/>
    <p:sldId id="383" r:id="rId94"/>
    <p:sldId id="384" r:id="rId95"/>
    <p:sldId id="385" r:id="rId96"/>
    <p:sldId id="386" r:id="rId97"/>
    <p:sldId id="387" r:id="rId98"/>
    <p:sldId id="388" r:id="rId99"/>
    <p:sldId id="389" r:id="rId100"/>
    <p:sldId id="390" r:id="rId101"/>
    <p:sldId id="391" r:id="rId102"/>
    <p:sldId id="392" r:id="rId103"/>
    <p:sldId id="393" r:id="rId104"/>
    <p:sldId id="394" r:id="rId105"/>
    <p:sldId id="395" r:id="rId10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9" name="Google Shape;1289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4" name="Google Shape;1294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3" name="Google Shape;1303;p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8" name="Google Shape;1308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3" name="Google Shape;1313;p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2" name="Google Shape;1322;p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0" name="Google Shape;3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058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7" name="Google Shape;49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0" name="Google Shape;53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8" name="Google Shape;55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3" name="Google Shape;56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8" name="Google Shape;57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1" name="Google Shape;61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3" name="Google Shape;62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4" name="Google Shape;63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4" name="Google Shape;66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5" name="Google Shape;67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5" name="Google Shape;68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6" name="Google Shape;69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2" name="Google Shape;72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2" name="Google Shape;73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7" name="Google Shape;73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1" name="Google Shape;891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1" name="Google Shape;911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6" name="Google Shape;916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1" name="Google Shape;921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9" name="Google Shape;929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8" name="Google Shape;938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5" name="Google Shape;945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0" name="Google Shape;950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2" name="Google Shape;962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9" name="Google Shape;969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4" name="Google Shape;974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7" name="Google Shape;987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2" name="Google Shape;992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7" name="Google Shape;997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6" name="Google Shape;1006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1" name="Google Shape;1011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9" name="Google Shape;1019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8" name="Google Shape;1028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8" name="Google Shape;1038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9" name="Google Shape;1049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4" name="Google Shape;1054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9" name="Google Shape;1059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7" name="Google Shape;1067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2" name="Google Shape;1072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0" name="Google Shape;1080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5" name="Google Shape;1085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6" name="Google Shape;1096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1" name="Google Shape;1101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5" name="Google Shape;1115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9" name="Google Shape;1129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9" name="Google Shape;1139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4" name="Google Shape;1144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9" name="Google Shape;1149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3" name="Google Shape;1163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6" name="Google Shape;1176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2" name="Google Shape;1192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5" name="Google Shape;1205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0" name="Google Shape;1210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1" name="Google Shape;1221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6" name="Google Shape;1226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3" name="Google Shape;1233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5" name="Google Shape;1245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0" name="Google Shape;1250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0" name="Google Shape;1260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5" name="Google Shape;1265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3" name="Google Shape;1273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8" name="Google Shape;1278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4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04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international.or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351693" y="117795"/>
            <a:ext cx="8440615" cy="653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LICEO STATALE CLASSICO E LINGUISTICO ARISTOFANE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ORIENTAMENTO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a.</a:t>
            </a:r>
            <a:r>
              <a:rPr lang="it-IT" sz="2400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s.</a:t>
            </a:r>
            <a:r>
              <a:rPr lang="it-IT" sz="2400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2022-23</a:t>
            </a:r>
            <a:endParaRPr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248408" y="4793942"/>
            <a:ext cx="6647183" cy="35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2">
        <p:fade/>
      </p:transition>
    </mc:Choice>
    <mc:Fallback xmlns="">
      <p:transition spd="med" advTm="20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/>
        </p:nvSpPr>
        <p:spPr>
          <a:xfrm>
            <a:off x="1248409" y="2397949"/>
            <a:ext cx="664718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liceo classico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47"/>
          <p:cNvSpPr txBox="1"/>
          <p:nvPr/>
        </p:nvSpPr>
        <p:spPr>
          <a:xfrm>
            <a:off x="1248409" y="2285509"/>
            <a:ext cx="6647183" cy="228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1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Dal cielo al laboratorio dal laboratorio al cielo</a:t>
            </a:r>
            <a:endParaRPr sz="4000" b="0" i="1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148"/>
          <p:cNvSpPr/>
          <p:nvPr/>
        </p:nvSpPr>
        <p:spPr>
          <a:xfrm>
            <a:off x="506012" y="390234"/>
            <a:ext cx="4448131" cy="63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97" name="Google Shape;1297;p148"/>
          <p:cNvSpPr/>
          <p:nvPr/>
        </p:nvSpPr>
        <p:spPr>
          <a:xfrm>
            <a:off x="858797" y="2348673"/>
            <a:ext cx="7275201" cy="103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ad avvicinare gli studenti all’osservazione diretta dei corpi celesti e all’elaborazione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98" name="Google Shape;1298;p148"/>
          <p:cNvSpPr/>
          <p:nvPr/>
        </p:nvSpPr>
        <p:spPr>
          <a:xfrm>
            <a:off x="858839" y="3578625"/>
            <a:ext cx="7275117" cy="657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ad elaborare immagini e dati in laboratorio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99" name="Google Shape;1299;p148"/>
          <p:cNvSpPr/>
          <p:nvPr/>
        </p:nvSpPr>
        <p:spPr>
          <a:xfrm>
            <a:off x="674093" y="1636077"/>
            <a:ext cx="7459864" cy="51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finalizzato: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0" name="Google Shape;1300;p148"/>
          <p:cNvSpPr/>
          <p:nvPr/>
        </p:nvSpPr>
        <p:spPr>
          <a:xfrm>
            <a:off x="856878" y="4429650"/>
            <a:ext cx="7279039" cy="108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ad evidenziare le connessioni dell’Astronomia con la Matematica, la Fisica, la Chimica e le altre scienze sperimentali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49"/>
          <p:cNvSpPr txBox="1"/>
          <p:nvPr/>
        </p:nvSpPr>
        <p:spPr>
          <a:xfrm>
            <a:off x="1248409" y="2932481"/>
            <a:ext cx="6647183" cy="9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certificazioni</a:t>
            </a: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150"/>
          <p:cNvSpPr txBox="1"/>
          <p:nvPr/>
        </p:nvSpPr>
        <p:spPr>
          <a:xfrm>
            <a:off x="1248409" y="2151728"/>
            <a:ext cx="6647183" cy="226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certificazioni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EIPASS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151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CARATTERISTICHE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16" name="Google Shape;1316;p151"/>
          <p:cNvSpPr/>
          <p:nvPr/>
        </p:nvSpPr>
        <p:spPr>
          <a:xfrm>
            <a:off x="5146888" y="3633806"/>
            <a:ext cx="3664604" cy="105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La nostra scuola è sede degli esami (EIPASS Center)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317" name="Google Shape;1317;p151" descr="logo_eipas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013" y="2266199"/>
            <a:ext cx="4149116" cy="2749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18" name="Google Shape;1318;p151"/>
          <p:cNvSpPr/>
          <p:nvPr/>
        </p:nvSpPr>
        <p:spPr>
          <a:xfrm>
            <a:off x="5146885" y="1822304"/>
            <a:ext cx="3756970" cy="16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È la certificazione europea che attesta e riconosce le competenze informatiche di base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19" name="Google Shape;1319;p151"/>
          <p:cNvSpPr/>
          <p:nvPr/>
        </p:nvSpPr>
        <p:spPr>
          <a:xfrm>
            <a:off x="5146886" y="5016069"/>
            <a:ext cx="3756970" cy="100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L’iscrizione è aperta al territorio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52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CERTIFICAZIONI EIPASS PER STUDENTI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25" name="Google Shape;1325;p152"/>
          <p:cNvSpPr/>
          <p:nvPr/>
        </p:nvSpPr>
        <p:spPr>
          <a:xfrm>
            <a:off x="5112888" y="1252008"/>
            <a:ext cx="38351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EIPASS Basic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326" name="Google Shape;1326;p152" descr="logo_eipas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013" y="2266199"/>
            <a:ext cx="4149116" cy="2749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p152"/>
          <p:cNvSpPr/>
          <p:nvPr/>
        </p:nvSpPr>
        <p:spPr>
          <a:xfrm>
            <a:off x="5112887" y="5587626"/>
            <a:ext cx="38351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EIPASS Security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28" name="Google Shape;1328;p152"/>
          <p:cNvSpPr/>
          <p:nvPr/>
        </p:nvSpPr>
        <p:spPr>
          <a:xfrm>
            <a:off x="5112887" y="1974611"/>
            <a:ext cx="38351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EIPASS 7 moduli User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29" name="Google Shape;1329;p152"/>
          <p:cNvSpPr/>
          <p:nvPr/>
        </p:nvSpPr>
        <p:spPr>
          <a:xfrm>
            <a:off x="5112887" y="2697214"/>
            <a:ext cx="38351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EIPASS Progressive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30" name="Google Shape;1330;p152"/>
          <p:cNvSpPr/>
          <p:nvPr/>
        </p:nvSpPr>
        <p:spPr>
          <a:xfrm>
            <a:off x="5112887" y="3419817"/>
            <a:ext cx="38351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EIPASS Web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31" name="Google Shape;1331;p152"/>
          <p:cNvSpPr/>
          <p:nvPr/>
        </p:nvSpPr>
        <p:spPr>
          <a:xfrm>
            <a:off x="5112887" y="4142420"/>
            <a:ext cx="38351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EIPASS LAB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32" name="Google Shape;1332;p152"/>
          <p:cNvSpPr/>
          <p:nvPr/>
        </p:nvSpPr>
        <p:spPr>
          <a:xfrm>
            <a:off x="5112887" y="4865023"/>
            <a:ext cx="38351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EIPASS CAD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/>
        </p:nvSpPr>
        <p:spPr>
          <a:xfrm>
            <a:off x="1248409" y="2397949"/>
            <a:ext cx="664718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64" name="Google Shape;264;p33" descr="Immagine Pittura vascola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76" y="500308"/>
            <a:ext cx="5970772" cy="586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/>
          <p:nvPr/>
        </p:nvSpPr>
        <p:spPr>
          <a:xfrm>
            <a:off x="515483" y="356400"/>
            <a:ext cx="83286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ORGANIZZAZIONE DEL TEMPO SCUOLA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4914008" y="1834681"/>
            <a:ext cx="4229991" cy="59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27 ore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settimanali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 al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biennio</a:t>
            </a:r>
            <a:endParaRPr sz="2400" b="0" i="0" u="none" strike="noStrike" cap="none" dirty="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1" name="Google Shape;271;p34"/>
          <p:cNvSpPr txBox="1"/>
          <p:nvPr/>
        </p:nvSpPr>
        <p:spPr>
          <a:xfrm>
            <a:off x="4914009" y="2432483"/>
            <a:ext cx="4229992" cy="2295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31 ore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settimanali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 al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triennio</a:t>
            </a:r>
            <a:r>
              <a:rPr lang="en-US" sz="2400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lvl="0">
              <a:buClr>
                <a:srgbClr val="000000"/>
              </a:buClr>
              <a:buSzPts val="2400"/>
            </a:pPr>
            <a:endParaRPr lang="en-US" sz="2400" dirty="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buClr>
                <a:srgbClr val="000000"/>
              </a:buClr>
              <a:buSzPts val="2400"/>
            </a:pPr>
            <a:r>
              <a:rPr lang="en-US" sz="2400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Latino 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2400"/>
            </a:pPr>
            <a:r>
              <a:rPr lang="en-US" sz="2400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(5 ore </a:t>
            </a:r>
            <a:r>
              <a:rPr lang="en-US" sz="2400" dirty="0" err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settimanali</a:t>
            </a:r>
            <a:r>
              <a:rPr lang="en-US" sz="2400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)</a:t>
            </a:r>
          </a:p>
          <a:p>
            <a:pPr lvl="0">
              <a:buClr>
                <a:srgbClr val="000000"/>
              </a:buClr>
              <a:buSzPts val="2400"/>
            </a:pPr>
            <a:endParaRPr lang="en-US" sz="2400" dirty="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buClr>
                <a:srgbClr val="000000"/>
              </a:buClr>
              <a:buSzPts val="2400"/>
            </a:pPr>
            <a:r>
              <a:rPr lang="en-US" sz="2400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Greco 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2400"/>
            </a:pPr>
            <a:r>
              <a:rPr lang="en-US" sz="2400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(4 ore </a:t>
            </a:r>
            <a:r>
              <a:rPr lang="en-US" sz="2400" dirty="0" err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settimanali</a:t>
            </a:r>
            <a:r>
              <a:rPr lang="en-US" sz="2400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)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2400"/>
            </a:pPr>
            <a:endParaRPr lang="en-US" sz="2400" dirty="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34" descr="Immagine Pittura vascola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993" y="1834681"/>
            <a:ext cx="4473015" cy="4396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/>
          <p:nvPr/>
        </p:nvSpPr>
        <p:spPr>
          <a:xfrm>
            <a:off x="514800" y="356400"/>
            <a:ext cx="412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BIENNIO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6"/>
          <p:cNvSpPr txBox="1"/>
          <p:nvPr/>
        </p:nvSpPr>
        <p:spPr>
          <a:xfrm>
            <a:off x="752528" y="136415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6"/>
          <p:cNvSpPr txBox="1"/>
          <p:nvPr/>
        </p:nvSpPr>
        <p:spPr>
          <a:xfrm>
            <a:off x="458915" y="1073060"/>
            <a:ext cx="86850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altre materie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90" name="Google Shape;290;p36"/>
          <p:cNvSpPr/>
          <p:nvPr/>
        </p:nvSpPr>
        <p:spPr>
          <a:xfrm>
            <a:off x="5327598" y="378498"/>
            <a:ext cx="38164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Italiano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(4 ore settimanali)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91" name="Google Shape;291;p36"/>
          <p:cNvSpPr txBox="1"/>
          <p:nvPr/>
        </p:nvSpPr>
        <p:spPr>
          <a:xfrm>
            <a:off x="5327598" y="2076232"/>
            <a:ext cx="38164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Matematica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6"/>
          <p:cNvSpPr txBox="1"/>
          <p:nvPr/>
        </p:nvSpPr>
        <p:spPr>
          <a:xfrm>
            <a:off x="5327598" y="2925099"/>
            <a:ext cx="38164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Scienze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6"/>
          <p:cNvSpPr txBox="1"/>
          <p:nvPr/>
        </p:nvSpPr>
        <p:spPr>
          <a:xfrm>
            <a:off x="5272702" y="3773966"/>
            <a:ext cx="38164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Inglese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6"/>
          <p:cNvSpPr txBox="1"/>
          <p:nvPr/>
        </p:nvSpPr>
        <p:spPr>
          <a:xfrm>
            <a:off x="5277743" y="4622833"/>
            <a:ext cx="38508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Scienze motorie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5229947" y="5471703"/>
            <a:ext cx="38441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Religione cattolica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(1 ora settimanale)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6"/>
          <p:cNvSpPr/>
          <p:nvPr/>
        </p:nvSpPr>
        <p:spPr>
          <a:xfrm>
            <a:off x="5327598" y="1227365"/>
            <a:ext cx="38164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Geostoria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 ore settimanali)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97" name="Google Shape;297;p36" descr="Immagine Pittura vascola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993" y="1834680"/>
            <a:ext cx="4473015" cy="4396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/>
          <p:nvPr/>
        </p:nvSpPr>
        <p:spPr>
          <a:xfrm>
            <a:off x="514800" y="356400"/>
            <a:ext cx="83286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TRIENNIO</a:t>
            </a:r>
            <a:endParaRPr sz="28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3" name="Google Shape;303;p37"/>
          <p:cNvSpPr txBox="1"/>
          <p:nvPr/>
        </p:nvSpPr>
        <p:spPr>
          <a:xfrm>
            <a:off x="752528" y="136415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7"/>
          <p:cNvSpPr txBox="1"/>
          <p:nvPr/>
        </p:nvSpPr>
        <p:spPr>
          <a:xfrm>
            <a:off x="458915" y="1073060"/>
            <a:ext cx="86850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materie di indirizzo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5" name="Google Shape;305;p37"/>
          <p:cNvSpPr/>
          <p:nvPr/>
        </p:nvSpPr>
        <p:spPr>
          <a:xfrm>
            <a:off x="5433040" y="1789721"/>
            <a:ext cx="3710960" cy="83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Latino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(4 ore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settimanali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)</a:t>
            </a:r>
            <a:endParaRPr sz="2400" b="0" i="0" u="none" strike="noStrike" cap="none" dirty="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6" name="Google Shape;306;p37"/>
          <p:cNvSpPr txBox="1"/>
          <p:nvPr/>
        </p:nvSpPr>
        <p:spPr>
          <a:xfrm>
            <a:off x="5433040" y="2716567"/>
            <a:ext cx="3710960" cy="83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Greco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 ore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settimanali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7" descr="Immagine Pittura vascola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993" y="1834680"/>
            <a:ext cx="4473015" cy="4396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/>
          <p:nvPr/>
        </p:nvSpPr>
        <p:spPr>
          <a:xfrm>
            <a:off x="514800" y="356400"/>
            <a:ext cx="83286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TRIENNIO</a:t>
            </a:r>
            <a:endParaRPr sz="28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3" name="Google Shape;313;p38"/>
          <p:cNvSpPr txBox="1"/>
          <p:nvPr/>
        </p:nvSpPr>
        <p:spPr>
          <a:xfrm>
            <a:off x="752528" y="136415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8"/>
          <p:cNvSpPr txBox="1"/>
          <p:nvPr/>
        </p:nvSpPr>
        <p:spPr>
          <a:xfrm>
            <a:off x="458915" y="1073060"/>
            <a:ext cx="86850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materie nuove rispetto al biennio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5" name="Google Shape;315;p38"/>
          <p:cNvSpPr txBox="1"/>
          <p:nvPr/>
        </p:nvSpPr>
        <p:spPr>
          <a:xfrm>
            <a:off x="5202336" y="5119354"/>
            <a:ext cx="3728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Fisica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8"/>
          <p:cNvSpPr/>
          <p:nvPr/>
        </p:nvSpPr>
        <p:spPr>
          <a:xfrm>
            <a:off x="5415400" y="2196175"/>
            <a:ext cx="3728600" cy="424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Storia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 ore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settimanali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) </a:t>
            </a:r>
            <a:endParaRPr sz="2400" b="0" i="0" u="none" strike="noStrike" cap="none" dirty="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7" name="Google Shape;317;p38"/>
          <p:cNvSpPr txBox="1"/>
          <p:nvPr/>
        </p:nvSpPr>
        <p:spPr>
          <a:xfrm>
            <a:off x="5415400" y="4141243"/>
            <a:ext cx="3728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Storia dell’arte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8"/>
          <p:cNvSpPr/>
          <p:nvPr/>
        </p:nvSpPr>
        <p:spPr>
          <a:xfrm>
            <a:off x="5415400" y="3168709"/>
            <a:ext cx="3728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Filosofia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 ore settimanali)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319" name="Google Shape;319;p38" descr="Immagine Pittura vascola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993" y="1834680"/>
            <a:ext cx="4473015" cy="4396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/>
          <p:nvPr/>
        </p:nvSpPr>
        <p:spPr>
          <a:xfrm>
            <a:off x="515483" y="355697"/>
            <a:ext cx="83286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TRIENNIO</a:t>
            </a:r>
            <a:endParaRPr sz="28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5" name="Google Shape;325;p39"/>
          <p:cNvSpPr txBox="1"/>
          <p:nvPr/>
        </p:nvSpPr>
        <p:spPr>
          <a:xfrm>
            <a:off x="752528" y="136415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9"/>
          <p:cNvSpPr txBox="1"/>
          <p:nvPr/>
        </p:nvSpPr>
        <p:spPr>
          <a:xfrm>
            <a:off x="474327" y="888805"/>
            <a:ext cx="4439682" cy="62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materie in continuità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9"/>
          <p:cNvSpPr/>
          <p:nvPr/>
        </p:nvSpPr>
        <p:spPr>
          <a:xfrm>
            <a:off x="5291922" y="267431"/>
            <a:ext cx="37937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Italiano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(4 ore settimanali)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8" name="Google Shape;328;p39"/>
          <p:cNvSpPr txBox="1"/>
          <p:nvPr/>
        </p:nvSpPr>
        <p:spPr>
          <a:xfrm>
            <a:off x="5279310" y="2464287"/>
            <a:ext cx="37937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Scienze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9"/>
          <p:cNvSpPr txBox="1"/>
          <p:nvPr/>
        </p:nvSpPr>
        <p:spPr>
          <a:xfrm>
            <a:off x="5291922" y="3562715"/>
            <a:ext cx="37937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Inglese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9"/>
          <p:cNvSpPr txBox="1"/>
          <p:nvPr/>
        </p:nvSpPr>
        <p:spPr>
          <a:xfrm>
            <a:off x="5278342" y="4661143"/>
            <a:ext cx="38280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Scienze motorie e sportive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9"/>
          <p:cNvSpPr txBox="1"/>
          <p:nvPr/>
        </p:nvSpPr>
        <p:spPr>
          <a:xfrm>
            <a:off x="5249333" y="5759571"/>
            <a:ext cx="38213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Religione cattolica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(1 ora settimanale)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9"/>
          <p:cNvSpPr/>
          <p:nvPr/>
        </p:nvSpPr>
        <p:spPr>
          <a:xfrm>
            <a:off x="5279310" y="1365859"/>
            <a:ext cx="37937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Matematica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(4 ore settimanali)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333" name="Google Shape;333;p39" descr="Immagine Pittura vascola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993" y="1834680"/>
            <a:ext cx="4473015" cy="4396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1248409" y="2397949"/>
            <a:ext cx="664718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liceo linguistico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/>
          <p:nvPr/>
        </p:nvSpPr>
        <p:spPr>
          <a:xfrm>
            <a:off x="515483" y="356400"/>
            <a:ext cx="83286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ORGANIZZAZIONE DEL TEMPO SCUOLA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2"/>
          <p:cNvSpPr/>
          <p:nvPr/>
        </p:nvSpPr>
        <p:spPr>
          <a:xfrm>
            <a:off x="4792963" y="2838452"/>
            <a:ext cx="40511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27 ore settimanali al biennio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5" name="Google Shape;355;p42"/>
          <p:cNvSpPr txBox="1"/>
          <p:nvPr/>
        </p:nvSpPr>
        <p:spPr>
          <a:xfrm>
            <a:off x="4792962" y="4301337"/>
            <a:ext cx="43510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30 ore settimanali al triennio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42"/>
          <p:cNvGrpSpPr/>
          <p:nvPr/>
        </p:nvGrpSpPr>
        <p:grpSpPr>
          <a:xfrm>
            <a:off x="478818" y="2225040"/>
            <a:ext cx="4133822" cy="3073530"/>
            <a:chOff x="753138" y="1013906"/>
            <a:chExt cx="7584934" cy="5040353"/>
          </a:xfrm>
        </p:grpSpPr>
        <p:pic>
          <p:nvPicPr>
            <p:cNvPr id="357" name="Google Shape;357;p42" descr="Bandiera Franci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993" y="1016848"/>
              <a:ext cx="3790181" cy="251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42" descr="Bandiera Spagn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4975" y="1013906"/>
              <a:ext cx="3789639" cy="252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42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3138" y="3533369"/>
              <a:ext cx="3791529" cy="2520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42" descr="Bandiera German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8433" y="3524396"/>
              <a:ext cx="3789639" cy="25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3"/>
          <p:cNvSpPr/>
          <p:nvPr/>
        </p:nvSpPr>
        <p:spPr>
          <a:xfrm>
            <a:off x="514800" y="356400"/>
            <a:ext cx="40959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BIENNIO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3"/>
          <p:cNvSpPr/>
          <p:nvPr/>
        </p:nvSpPr>
        <p:spPr>
          <a:xfrm>
            <a:off x="4937760" y="1436432"/>
            <a:ext cx="4206240" cy="152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Prima lingua straniera: Inglese (obbligatoria in tutte le opzioni)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(4 ore settimanali)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67" name="Google Shape;367;p43"/>
          <p:cNvSpPr txBox="1"/>
          <p:nvPr/>
        </p:nvSpPr>
        <p:spPr>
          <a:xfrm>
            <a:off x="4937760" y="3152421"/>
            <a:ext cx="4206240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Seconda lingua straniera: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Francese o Spagnolo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3"/>
          <p:cNvSpPr txBox="1"/>
          <p:nvPr/>
        </p:nvSpPr>
        <p:spPr>
          <a:xfrm>
            <a:off x="752528" y="136415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3"/>
          <p:cNvSpPr txBox="1"/>
          <p:nvPr/>
        </p:nvSpPr>
        <p:spPr>
          <a:xfrm>
            <a:off x="547913" y="1073060"/>
            <a:ext cx="40628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materie di indirizzo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70" name="Google Shape;370;p43"/>
          <p:cNvSpPr txBox="1"/>
          <p:nvPr/>
        </p:nvSpPr>
        <p:spPr>
          <a:xfrm>
            <a:off x="4943080" y="4546913"/>
            <a:ext cx="4200920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Terza lingua straniera: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Francese o Spagnolo o Tedesco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43"/>
          <p:cNvGrpSpPr/>
          <p:nvPr/>
        </p:nvGrpSpPr>
        <p:grpSpPr>
          <a:xfrm>
            <a:off x="478818" y="2225040"/>
            <a:ext cx="4133822" cy="3067516"/>
            <a:chOff x="753138" y="1013906"/>
            <a:chExt cx="7584934" cy="5030490"/>
          </a:xfrm>
        </p:grpSpPr>
        <p:pic>
          <p:nvPicPr>
            <p:cNvPr id="372" name="Google Shape;372;p43" descr="Bandiera Franci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993" y="1016848"/>
              <a:ext cx="3790181" cy="251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43" descr="Bandiera Spagn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4975" y="1013906"/>
              <a:ext cx="3789639" cy="252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43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3138" y="3533369"/>
              <a:ext cx="3816000" cy="2504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43" descr="Bandiera German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8433" y="3524396"/>
              <a:ext cx="3789639" cy="25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351693" y="117795"/>
            <a:ext cx="8440615" cy="653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it-IT" sz="4000" b="1" i="0" u="none" strike="noStrike" cap="none" dirty="0"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it-IT" sz="4000" b="1" dirty="0"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 dirty="0">
                <a:latin typeface="Palatino"/>
                <a:ea typeface="Palatino"/>
                <a:cs typeface="Palatino"/>
                <a:sym typeface="Palatino"/>
              </a:rPr>
              <a:t>LA NOSTRA OFFERTA FORMATIVA</a:t>
            </a:r>
            <a:endParaRPr sz="4000" b="1" i="0" u="none" strike="noStrike" cap="none" dirty="0"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248408" y="4793942"/>
            <a:ext cx="6647183" cy="35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5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2">
        <p:fade/>
      </p:transition>
    </mc:Choice>
    <mc:Fallback xmlns="">
      <p:transition spd="med" advTm="20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4"/>
          <p:cNvSpPr/>
          <p:nvPr/>
        </p:nvSpPr>
        <p:spPr>
          <a:xfrm>
            <a:off x="514800" y="356400"/>
            <a:ext cx="83286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BIENNIO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4"/>
          <p:cNvSpPr/>
          <p:nvPr/>
        </p:nvSpPr>
        <p:spPr>
          <a:xfrm>
            <a:off x="4641016" y="1296254"/>
            <a:ext cx="4502984" cy="170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La seconda lingua viene assegnata in base alla seconda lingua studiata alla scuola media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82" name="Google Shape;382;p44"/>
          <p:cNvSpPr txBox="1"/>
          <p:nvPr/>
        </p:nvSpPr>
        <p:spPr>
          <a:xfrm>
            <a:off x="4641016" y="4439116"/>
            <a:ext cx="4502984" cy="191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Il monte ore settimanale di tutte e tre le lingue studiate include un’ora a settimana di conversazione con un docente madrelingua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4"/>
          <p:cNvSpPr txBox="1"/>
          <p:nvPr/>
        </p:nvSpPr>
        <p:spPr>
          <a:xfrm>
            <a:off x="752528" y="136415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4"/>
          <p:cNvSpPr/>
          <p:nvPr/>
        </p:nvSpPr>
        <p:spPr>
          <a:xfrm>
            <a:off x="4641016" y="2867685"/>
            <a:ext cx="4502984" cy="170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La terza lingua viene assegnata in base all’opzione indicata dalla famiglia all’atto dell’iscrizione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385" name="Google Shape;385;p44"/>
          <p:cNvGrpSpPr/>
          <p:nvPr/>
        </p:nvGrpSpPr>
        <p:grpSpPr>
          <a:xfrm>
            <a:off x="478818" y="2225040"/>
            <a:ext cx="4133822" cy="3067516"/>
            <a:chOff x="753138" y="1013906"/>
            <a:chExt cx="7584934" cy="5030490"/>
          </a:xfrm>
        </p:grpSpPr>
        <p:pic>
          <p:nvPicPr>
            <p:cNvPr id="386" name="Google Shape;386;p44" descr="Bandiera Franci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993" y="1016848"/>
              <a:ext cx="3790181" cy="251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44" descr="Bandiera Spagn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4975" y="1013906"/>
              <a:ext cx="3789639" cy="252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44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3138" y="3533369"/>
              <a:ext cx="3816000" cy="2504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44" descr="Bandiera German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8433" y="3524396"/>
              <a:ext cx="3789639" cy="25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0" name="Google Shape;390;p44"/>
          <p:cNvSpPr txBox="1"/>
          <p:nvPr/>
        </p:nvSpPr>
        <p:spPr>
          <a:xfrm>
            <a:off x="547913" y="1073059"/>
            <a:ext cx="4062843" cy="94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Criteri di assegnazione delle lingue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"/>
          <p:cNvSpPr/>
          <p:nvPr/>
        </p:nvSpPr>
        <p:spPr>
          <a:xfrm>
            <a:off x="514800" y="356400"/>
            <a:ext cx="83286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BIENNIO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5"/>
          <p:cNvSpPr txBox="1"/>
          <p:nvPr/>
        </p:nvSpPr>
        <p:spPr>
          <a:xfrm>
            <a:off x="752528" y="136415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5"/>
          <p:cNvSpPr txBox="1"/>
          <p:nvPr/>
        </p:nvSpPr>
        <p:spPr>
          <a:xfrm>
            <a:off x="515256" y="1102542"/>
            <a:ext cx="86850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altre materie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98" name="Google Shape;398;p45"/>
          <p:cNvSpPr/>
          <p:nvPr/>
        </p:nvSpPr>
        <p:spPr>
          <a:xfrm>
            <a:off x="4798509" y="151899"/>
            <a:ext cx="40449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Italiano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(4 ore settimanali)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99" name="Google Shape;399;p45"/>
          <p:cNvSpPr txBox="1"/>
          <p:nvPr/>
        </p:nvSpPr>
        <p:spPr>
          <a:xfrm>
            <a:off x="4798509" y="2074149"/>
            <a:ext cx="40449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Matematica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5"/>
          <p:cNvSpPr txBox="1"/>
          <p:nvPr/>
        </p:nvSpPr>
        <p:spPr>
          <a:xfrm>
            <a:off x="4798509" y="3035274"/>
            <a:ext cx="40449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Scienze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5"/>
          <p:cNvSpPr txBox="1"/>
          <p:nvPr/>
        </p:nvSpPr>
        <p:spPr>
          <a:xfrm>
            <a:off x="4798509" y="3996399"/>
            <a:ext cx="40449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Latino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5"/>
          <p:cNvSpPr txBox="1"/>
          <p:nvPr/>
        </p:nvSpPr>
        <p:spPr>
          <a:xfrm>
            <a:off x="4798509" y="4957524"/>
            <a:ext cx="40295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Scienze motorie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5"/>
          <p:cNvSpPr txBox="1"/>
          <p:nvPr/>
        </p:nvSpPr>
        <p:spPr>
          <a:xfrm>
            <a:off x="4798509" y="5918649"/>
            <a:ext cx="411589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Religione cattolica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(1 ora settimanale)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5"/>
          <p:cNvSpPr/>
          <p:nvPr/>
        </p:nvSpPr>
        <p:spPr>
          <a:xfrm>
            <a:off x="4798509" y="1113024"/>
            <a:ext cx="40449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Geostoria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 ore settimanali)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405" name="Google Shape;405;p45"/>
          <p:cNvGrpSpPr/>
          <p:nvPr/>
        </p:nvGrpSpPr>
        <p:grpSpPr>
          <a:xfrm>
            <a:off x="478818" y="2225040"/>
            <a:ext cx="4133822" cy="3067516"/>
            <a:chOff x="753138" y="1013906"/>
            <a:chExt cx="7584934" cy="5030490"/>
          </a:xfrm>
        </p:grpSpPr>
        <p:pic>
          <p:nvPicPr>
            <p:cNvPr id="406" name="Google Shape;406;p45" descr="Bandiera Franci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993" y="1016848"/>
              <a:ext cx="3790181" cy="251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45" descr="Bandiera Spagn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4975" y="1013906"/>
              <a:ext cx="3789639" cy="252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45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3138" y="3533369"/>
              <a:ext cx="3816000" cy="2504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45" descr="Bandiera German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8433" y="3524396"/>
              <a:ext cx="3789639" cy="25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6"/>
          <p:cNvSpPr/>
          <p:nvPr/>
        </p:nvSpPr>
        <p:spPr>
          <a:xfrm>
            <a:off x="514800" y="356400"/>
            <a:ext cx="40959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TRIENNIO</a:t>
            </a:r>
            <a:endParaRPr sz="28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5" name="Google Shape;415;p46"/>
          <p:cNvSpPr txBox="1"/>
          <p:nvPr/>
        </p:nvSpPr>
        <p:spPr>
          <a:xfrm>
            <a:off x="752528" y="136415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6"/>
          <p:cNvSpPr txBox="1"/>
          <p:nvPr/>
        </p:nvSpPr>
        <p:spPr>
          <a:xfrm>
            <a:off x="515257" y="1073060"/>
            <a:ext cx="40955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materie di indirizzo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7" name="Google Shape;417;p46"/>
          <p:cNvSpPr/>
          <p:nvPr/>
        </p:nvSpPr>
        <p:spPr>
          <a:xfrm>
            <a:off x="4935781" y="1624876"/>
            <a:ext cx="3907661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Prima lingua straniera: Inglese (in tutti le opzioni)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 ore settimanali)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8" name="Google Shape;418;p46"/>
          <p:cNvSpPr txBox="1"/>
          <p:nvPr/>
        </p:nvSpPr>
        <p:spPr>
          <a:xfrm>
            <a:off x="4935781" y="2917507"/>
            <a:ext cx="3907661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Seconda lingua straniera: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Francese o Spagnolo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(4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6"/>
          <p:cNvSpPr txBox="1"/>
          <p:nvPr/>
        </p:nvSpPr>
        <p:spPr>
          <a:xfrm>
            <a:off x="4946249" y="4311999"/>
            <a:ext cx="3897193" cy="174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Terza lingua straniera: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Francese o Spagnolo o Tedesco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(4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" name="Google Shape;420;p46"/>
          <p:cNvGrpSpPr/>
          <p:nvPr/>
        </p:nvGrpSpPr>
        <p:grpSpPr>
          <a:xfrm>
            <a:off x="478818" y="2225040"/>
            <a:ext cx="4133822" cy="3067516"/>
            <a:chOff x="753138" y="1013906"/>
            <a:chExt cx="7584934" cy="5030490"/>
          </a:xfrm>
        </p:grpSpPr>
        <p:pic>
          <p:nvPicPr>
            <p:cNvPr id="421" name="Google Shape;421;p46" descr="Bandiera Franci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993" y="1016848"/>
              <a:ext cx="3790181" cy="251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46" descr="Bandiera Spagn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4975" y="1013906"/>
              <a:ext cx="3789639" cy="252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46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3138" y="3533369"/>
              <a:ext cx="3816000" cy="2504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46" descr="Bandiera German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8433" y="3524396"/>
              <a:ext cx="3789639" cy="25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7"/>
          <p:cNvSpPr/>
          <p:nvPr/>
        </p:nvSpPr>
        <p:spPr>
          <a:xfrm>
            <a:off x="514800" y="356400"/>
            <a:ext cx="83286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TRIENNIO</a:t>
            </a:r>
            <a:endParaRPr sz="28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0" name="Google Shape;430;p47"/>
          <p:cNvSpPr txBox="1"/>
          <p:nvPr/>
        </p:nvSpPr>
        <p:spPr>
          <a:xfrm>
            <a:off x="752528" y="136415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7"/>
          <p:cNvSpPr txBox="1"/>
          <p:nvPr/>
        </p:nvSpPr>
        <p:spPr>
          <a:xfrm>
            <a:off x="515256" y="1073060"/>
            <a:ext cx="86850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materie nuove rispetto al biennio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2" name="Google Shape;432;p47"/>
          <p:cNvSpPr txBox="1"/>
          <p:nvPr/>
        </p:nvSpPr>
        <p:spPr>
          <a:xfrm>
            <a:off x="5032532" y="4807776"/>
            <a:ext cx="41114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Fisica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7"/>
          <p:cNvSpPr/>
          <p:nvPr/>
        </p:nvSpPr>
        <p:spPr>
          <a:xfrm>
            <a:off x="5032532" y="1890174"/>
            <a:ext cx="41114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Storia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4" name="Google Shape;434;p47"/>
          <p:cNvSpPr txBox="1"/>
          <p:nvPr/>
        </p:nvSpPr>
        <p:spPr>
          <a:xfrm>
            <a:off x="5032532" y="3835242"/>
            <a:ext cx="41114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Storia dell’arte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7"/>
          <p:cNvSpPr/>
          <p:nvPr/>
        </p:nvSpPr>
        <p:spPr>
          <a:xfrm>
            <a:off x="5032532" y="2862708"/>
            <a:ext cx="41114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Filosofia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436" name="Google Shape;436;p47"/>
          <p:cNvGrpSpPr/>
          <p:nvPr/>
        </p:nvGrpSpPr>
        <p:grpSpPr>
          <a:xfrm>
            <a:off x="478818" y="2225040"/>
            <a:ext cx="4133822" cy="3067516"/>
            <a:chOff x="753138" y="1013906"/>
            <a:chExt cx="7584934" cy="5030490"/>
          </a:xfrm>
        </p:grpSpPr>
        <p:pic>
          <p:nvPicPr>
            <p:cNvPr id="437" name="Google Shape;437;p47" descr="Bandiera Franci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993" y="1016848"/>
              <a:ext cx="3790181" cy="251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47" descr="Bandiera Spagn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4975" y="1013906"/>
              <a:ext cx="3789639" cy="252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47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3138" y="3533369"/>
              <a:ext cx="3816000" cy="2504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47" descr="Bandiera German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8433" y="3524396"/>
              <a:ext cx="3789639" cy="25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8"/>
          <p:cNvSpPr/>
          <p:nvPr/>
        </p:nvSpPr>
        <p:spPr>
          <a:xfrm>
            <a:off x="515483" y="356400"/>
            <a:ext cx="83286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TRIENNIO</a:t>
            </a:r>
            <a:endParaRPr sz="28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46" name="Google Shape;446;p48"/>
          <p:cNvSpPr txBox="1"/>
          <p:nvPr/>
        </p:nvSpPr>
        <p:spPr>
          <a:xfrm>
            <a:off x="752528" y="136415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8"/>
          <p:cNvSpPr txBox="1"/>
          <p:nvPr/>
        </p:nvSpPr>
        <p:spPr>
          <a:xfrm>
            <a:off x="515484" y="1073061"/>
            <a:ext cx="4140784" cy="66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materie in continuità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8"/>
          <p:cNvSpPr/>
          <p:nvPr/>
        </p:nvSpPr>
        <p:spPr>
          <a:xfrm>
            <a:off x="4796987" y="777896"/>
            <a:ext cx="40497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Italiano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(4 ore settimanali)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49" name="Google Shape;449;p48"/>
          <p:cNvSpPr txBox="1"/>
          <p:nvPr/>
        </p:nvSpPr>
        <p:spPr>
          <a:xfrm>
            <a:off x="4822353" y="3217784"/>
            <a:ext cx="40497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Scienze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8"/>
          <p:cNvSpPr txBox="1"/>
          <p:nvPr/>
        </p:nvSpPr>
        <p:spPr>
          <a:xfrm>
            <a:off x="4822353" y="4437728"/>
            <a:ext cx="40863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Scienze motorie e sportive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8"/>
          <p:cNvSpPr txBox="1"/>
          <p:nvPr/>
        </p:nvSpPr>
        <p:spPr>
          <a:xfrm>
            <a:off x="4794364" y="5657672"/>
            <a:ext cx="4079230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Religione cattolica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(1 ora settimanale)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8"/>
          <p:cNvSpPr/>
          <p:nvPr/>
        </p:nvSpPr>
        <p:spPr>
          <a:xfrm>
            <a:off x="4812475" y="1997840"/>
            <a:ext cx="40497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Matematica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(2 ore settimanali)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453" name="Google Shape;453;p48"/>
          <p:cNvGrpSpPr/>
          <p:nvPr/>
        </p:nvGrpSpPr>
        <p:grpSpPr>
          <a:xfrm>
            <a:off x="478818" y="2225040"/>
            <a:ext cx="4133822" cy="3067516"/>
            <a:chOff x="753138" y="1013906"/>
            <a:chExt cx="7584934" cy="5030490"/>
          </a:xfrm>
        </p:grpSpPr>
        <p:pic>
          <p:nvPicPr>
            <p:cNvPr id="454" name="Google Shape;454;p48" descr="Bandiera Franci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993" y="1016848"/>
              <a:ext cx="3790181" cy="251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48" descr="Bandiera Spagn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4975" y="1013906"/>
              <a:ext cx="3789639" cy="252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48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3138" y="3533369"/>
              <a:ext cx="3816000" cy="2504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oogle Shape;457;p48" descr="Bandiera German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8433" y="3524396"/>
              <a:ext cx="3789639" cy="25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9"/>
          <p:cNvSpPr txBox="1"/>
          <p:nvPr/>
        </p:nvSpPr>
        <p:spPr>
          <a:xfrm>
            <a:off x="1248409" y="2397949"/>
            <a:ext cx="664718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Gli altri curricoli</a:t>
            </a:r>
            <a:endParaRPr sz="4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0"/>
          <p:cNvSpPr/>
          <p:nvPr/>
        </p:nvSpPr>
        <p:spPr>
          <a:xfrm>
            <a:off x="1854864" y="2605806"/>
            <a:ext cx="2320295" cy="1552311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curricolo Cambridge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0"/>
          <p:cNvSpPr/>
          <p:nvPr/>
        </p:nvSpPr>
        <p:spPr>
          <a:xfrm>
            <a:off x="5034491" y="995357"/>
            <a:ext cx="2169397" cy="1446950"/>
          </a:xfrm>
          <a:prstGeom prst="ellipse">
            <a:avLst/>
          </a:prstGeom>
          <a:solidFill>
            <a:srgbClr val="6666FF"/>
          </a:solidFill>
          <a:ln w="9525" cap="flat" cmpd="sng">
            <a:solidFill>
              <a:srgbClr val="6666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liceo classico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Cambridge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0"/>
          <p:cNvSpPr/>
          <p:nvPr/>
        </p:nvSpPr>
        <p:spPr>
          <a:xfrm>
            <a:off x="4968841" y="4224776"/>
            <a:ext cx="2320295" cy="1552311"/>
          </a:xfrm>
          <a:prstGeom prst="ellipse">
            <a:avLst/>
          </a:prstGeom>
          <a:solidFill>
            <a:srgbClr val="6666FF"/>
          </a:solidFill>
          <a:ln w="9525" cap="flat" cmpd="sng">
            <a:solidFill>
              <a:srgbClr val="6666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liceo linguistico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Cambridge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0" name="Google Shape;470;p50"/>
          <p:cNvCxnSpPr>
            <a:stCxn id="467" idx="6"/>
            <a:endCxn id="468" idx="2"/>
          </p:cNvCxnSpPr>
          <p:nvPr/>
        </p:nvCxnSpPr>
        <p:spPr>
          <a:xfrm rot="10800000" flipH="1">
            <a:off x="4175159" y="1718762"/>
            <a:ext cx="859200" cy="16632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71" name="Google Shape;471;p50"/>
          <p:cNvCxnSpPr>
            <a:stCxn id="467" idx="6"/>
            <a:endCxn id="469" idx="2"/>
          </p:cNvCxnSpPr>
          <p:nvPr/>
        </p:nvCxnSpPr>
        <p:spPr>
          <a:xfrm>
            <a:off x="4175159" y="3381962"/>
            <a:ext cx="793800" cy="16191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1"/>
          <p:cNvSpPr txBox="1"/>
          <p:nvPr/>
        </p:nvSpPr>
        <p:spPr>
          <a:xfrm>
            <a:off x="1248409" y="2151728"/>
            <a:ext cx="664718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curricolo</a:t>
            </a:r>
            <a:endParaRPr sz="44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Cambridge</a:t>
            </a:r>
            <a:endParaRPr sz="44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3"/>
          <p:cNvSpPr/>
          <p:nvPr/>
        </p:nvSpPr>
        <p:spPr>
          <a:xfrm>
            <a:off x="338655" y="1239364"/>
            <a:ext cx="8406439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IGCSE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International General Certificate of Secondary Education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3"/>
          <p:cNvSpPr txBox="1"/>
          <p:nvPr/>
        </p:nvSpPr>
        <p:spPr>
          <a:xfrm>
            <a:off x="564011" y="3430500"/>
            <a:ext cx="8262131" cy="97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Si tratta dell’equivalente internazionale della qualifica conseguita nelle scuole anglosassoni all’età di 16 anni</a:t>
            </a:r>
            <a:r>
              <a:rPr lang="en-US"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 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88" name="Google Shape;488;p53"/>
          <p:cNvSpPr txBox="1"/>
          <p:nvPr/>
        </p:nvSpPr>
        <p:spPr>
          <a:xfrm>
            <a:off x="564397" y="4527142"/>
            <a:ext cx="82621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un titolo riconosciuto dalle più importanti Università del mondo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89" name="Google Shape;489;p53"/>
          <p:cNvSpPr txBox="1"/>
          <p:nvPr/>
        </p:nvSpPr>
        <p:spPr>
          <a:xfrm>
            <a:off x="548526" y="2479438"/>
            <a:ext cx="82772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una certificazione internazionale rilasciata dall’Università di Cambridge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90" name="Google Shape;490;p53"/>
          <p:cNvSpPr txBox="1"/>
          <p:nvPr/>
        </p:nvSpPr>
        <p:spPr>
          <a:xfrm>
            <a:off x="533040" y="5478205"/>
            <a:ext cx="82772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Si consegue sostenendo un esame al terzo anno del percorso liceale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91" name="Google Shape;491;p53"/>
          <p:cNvSpPr/>
          <p:nvPr/>
        </p:nvSpPr>
        <p:spPr>
          <a:xfrm>
            <a:off x="343029" y="387760"/>
            <a:ext cx="43425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TITOLO CONSEGUITO</a:t>
            </a:r>
            <a:endParaRPr sz="28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492" name="Google Shape;492;p53"/>
          <p:cNvGrpSpPr/>
          <p:nvPr/>
        </p:nvGrpSpPr>
        <p:grpSpPr>
          <a:xfrm>
            <a:off x="4723739" y="177003"/>
            <a:ext cx="4189007" cy="928817"/>
            <a:chOff x="1465859" y="476928"/>
            <a:chExt cx="6888263" cy="1527316"/>
          </a:xfrm>
        </p:grpSpPr>
        <p:pic>
          <p:nvPicPr>
            <p:cNvPr id="493" name="Google Shape;493;p53" descr="logo_cambridge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05923" y="477574"/>
              <a:ext cx="4648199" cy="149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4" name="Google Shape;494;p53" descr="Bandiera Regno Unito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65859" y="476928"/>
              <a:ext cx="2079737" cy="15273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4"/>
          <p:cNvSpPr/>
          <p:nvPr/>
        </p:nvSpPr>
        <p:spPr>
          <a:xfrm>
            <a:off x="437428" y="370171"/>
            <a:ext cx="4105833" cy="549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VANTAGGI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00" name="Google Shape;500;p54"/>
          <p:cNvSpPr txBox="1"/>
          <p:nvPr/>
        </p:nvSpPr>
        <p:spPr>
          <a:xfrm>
            <a:off x="1023106" y="1842881"/>
            <a:ext cx="6914778" cy="885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Consente di acquisire competenze linguistiche certificate in forma permanente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4"/>
          <p:cNvSpPr txBox="1"/>
          <p:nvPr/>
        </p:nvSpPr>
        <p:spPr>
          <a:xfrm>
            <a:off x="1023106" y="3917871"/>
            <a:ext cx="691477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Consente di conseguire una certificazione di scuola superiore valida a livello internazionale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02" name="Google Shape;502;p54"/>
          <p:cNvSpPr txBox="1"/>
          <p:nvPr/>
        </p:nvSpPr>
        <p:spPr>
          <a:xfrm>
            <a:off x="1023106" y="4928153"/>
            <a:ext cx="6914778" cy="1218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Comporta il pagamento di una quota annuale   non comprensiv</a:t>
            </a:r>
            <a:r>
              <a:rPr lang="en-US" sz="24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delle tasse d’esame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03" name="Google Shape;503;p54"/>
          <p:cNvSpPr/>
          <p:nvPr/>
        </p:nvSpPr>
        <p:spPr>
          <a:xfrm>
            <a:off x="1023106" y="2907589"/>
            <a:ext cx="691477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Consente di studiare una materia curricolare in lingua inglese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504" name="Google Shape;504;p54"/>
          <p:cNvGrpSpPr/>
          <p:nvPr/>
        </p:nvGrpSpPr>
        <p:grpSpPr>
          <a:xfrm>
            <a:off x="4723739" y="177003"/>
            <a:ext cx="4189007" cy="928817"/>
            <a:chOff x="1465859" y="476928"/>
            <a:chExt cx="6888263" cy="1527316"/>
          </a:xfrm>
        </p:grpSpPr>
        <p:pic>
          <p:nvPicPr>
            <p:cNvPr id="505" name="Google Shape;505;p54" descr="logo_cambridge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05923" y="477574"/>
              <a:ext cx="4648199" cy="149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54" descr="Bandiera Regno Unito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65859" y="476928"/>
              <a:ext cx="2079737" cy="15273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3"/>
          <p:cNvCxnSpPr>
            <a:stCxn id="166" idx="6"/>
            <a:endCxn id="167" idx="2"/>
          </p:cNvCxnSpPr>
          <p:nvPr/>
        </p:nvCxnSpPr>
        <p:spPr>
          <a:xfrm rot="10800000" flipH="1">
            <a:off x="4175159" y="1761539"/>
            <a:ext cx="859200" cy="16632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6" name="Google Shape;166;p23"/>
          <p:cNvSpPr/>
          <p:nvPr/>
        </p:nvSpPr>
        <p:spPr>
          <a:xfrm>
            <a:off x="1854864" y="2648584"/>
            <a:ext cx="2320295" cy="1552311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curricolo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tradizionale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5034491" y="1038135"/>
            <a:ext cx="2169397" cy="1446950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rgbClr val="33CC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liceo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classico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4968841" y="4267554"/>
            <a:ext cx="2320295" cy="1552311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rgbClr val="33CC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liceo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linguistico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3"/>
          <p:cNvCxnSpPr>
            <a:stCxn id="166" idx="6"/>
            <a:endCxn id="168" idx="2"/>
          </p:cNvCxnSpPr>
          <p:nvPr/>
        </p:nvCxnSpPr>
        <p:spPr>
          <a:xfrm>
            <a:off x="4175159" y="3424739"/>
            <a:ext cx="793800" cy="16191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6"/>
          <p:cNvSpPr/>
          <p:nvPr/>
        </p:nvSpPr>
        <p:spPr>
          <a:xfrm>
            <a:off x="264974" y="2987187"/>
            <a:ext cx="87065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Cambridge Assessment International Education</a:t>
            </a:r>
            <a:endParaRPr sz="28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23" name="Google Shape;523;p56">
            <a:hlinkClick r:id="rId3"/>
          </p:cNvPr>
          <p:cNvSpPr txBox="1"/>
          <p:nvPr/>
        </p:nvSpPr>
        <p:spPr>
          <a:xfrm>
            <a:off x="1023106" y="4111479"/>
            <a:ext cx="6914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Palatino"/>
                <a:ea typeface="Palatino"/>
                <a:cs typeface="Palatino"/>
                <a:sym typeface="Palatino"/>
                <a:hlinkClick r:id="rId3"/>
              </a:rPr>
              <a:t>https://www.cambridgeinternational.org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24" name="Google Shape;524;p56"/>
          <p:cNvSpPr/>
          <p:nvPr/>
        </p:nvSpPr>
        <p:spPr>
          <a:xfrm>
            <a:off x="1023106" y="3718598"/>
            <a:ext cx="6914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525" name="Google Shape;525;p56"/>
          <p:cNvGrpSpPr/>
          <p:nvPr/>
        </p:nvGrpSpPr>
        <p:grpSpPr>
          <a:xfrm>
            <a:off x="1485801" y="547435"/>
            <a:ext cx="6172399" cy="1368589"/>
            <a:chOff x="1465859" y="476928"/>
            <a:chExt cx="6888263" cy="1527316"/>
          </a:xfrm>
        </p:grpSpPr>
        <p:pic>
          <p:nvPicPr>
            <p:cNvPr id="526" name="Google Shape;526;p56" descr="logo_cambridge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05923" y="477574"/>
              <a:ext cx="4648199" cy="149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56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65859" y="476928"/>
              <a:ext cx="2079737" cy="15273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7"/>
          <p:cNvSpPr txBox="1"/>
          <p:nvPr/>
        </p:nvSpPr>
        <p:spPr>
          <a:xfrm>
            <a:off x="1248409" y="2213283"/>
            <a:ext cx="6647183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liceo classico </a:t>
            </a:r>
            <a:endParaRPr sz="44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Cambridge</a:t>
            </a:r>
            <a:endParaRPr sz="44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8"/>
          <p:cNvSpPr/>
          <p:nvPr/>
        </p:nvSpPr>
        <p:spPr>
          <a:xfrm>
            <a:off x="440993" y="340290"/>
            <a:ext cx="3978607" cy="102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Organizzazione del tempo scuola</a:t>
            </a:r>
            <a:endParaRPr sz="28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38" name="Google Shape;538;p58"/>
          <p:cNvSpPr/>
          <p:nvPr/>
        </p:nvSpPr>
        <p:spPr>
          <a:xfrm>
            <a:off x="4751049" y="2610795"/>
            <a:ext cx="41217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BIENNIO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</a:t>
            </a:r>
            <a:r>
              <a:rPr lang="en-US" sz="24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30 ore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settimanali)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58"/>
          <p:cNvSpPr/>
          <p:nvPr/>
        </p:nvSpPr>
        <p:spPr>
          <a:xfrm>
            <a:off x="4751049" y="3916203"/>
            <a:ext cx="41217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TRIENNIO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</a:t>
            </a:r>
            <a:r>
              <a:rPr lang="en-US" sz="24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 ore settimanali solo per il primo anno del secondo biennio)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0" name="Google Shape;540;p58" descr="Immagine Pittura vascola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993" y="1834680"/>
            <a:ext cx="4473015" cy="43961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1" name="Google Shape;541;p58"/>
          <p:cNvGrpSpPr/>
          <p:nvPr/>
        </p:nvGrpSpPr>
        <p:grpSpPr>
          <a:xfrm>
            <a:off x="4723739" y="177003"/>
            <a:ext cx="4189007" cy="928817"/>
            <a:chOff x="1465859" y="476928"/>
            <a:chExt cx="6888263" cy="1527316"/>
          </a:xfrm>
        </p:grpSpPr>
        <p:pic>
          <p:nvPicPr>
            <p:cNvPr id="542" name="Google Shape;542;p58" descr="logo_cambridge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05923" y="477574"/>
              <a:ext cx="4648199" cy="149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58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65859" y="476928"/>
              <a:ext cx="2079737" cy="15273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9"/>
          <p:cNvSpPr/>
          <p:nvPr/>
        </p:nvSpPr>
        <p:spPr>
          <a:xfrm>
            <a:off x="437429" y="268809"/>
            <a:ext cx="3916857" cy="8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TRIENNIO E BIENNIO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59"/>
          <p:cNvSpPr txBox="1"/>
          <p:nvPr/>
        </p:nvSpPr>
        <p:spPr>
          <a:xfrm>
            <a:off x="437430" y="1052074"/>
            <a:ext cx="42863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materie aggiuntive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50" name="Google Shape;550;p59"/>
          <p:cNvSpPr/>
          <p:nvPr/>
        </p:nvSpPr>
        <p:spPr>
          <a:xfrm>
            <a:off x="4723739" y="1684471"/>
            <a:ext cx="3739625" cy="1954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Biology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(1 ora settimanale con un docente madrelingua della materia)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59"/>
          <p:cNvSpPr/>
          <p:nvPr/>
        </p:nvSpPr>
        <p:spPr>
          <a:xfrm>
            <a:off x="4723739" y="4148339"/>
            <a:ext cx="3739625" cy="241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English as a second Language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(</a:t>
            </a:r>
            <a:r>
              <a:rPr lang="en-US" sz="24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2 </a:t>
            </a: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or</a:t>
            </a:r>
            <a:r>
              <a:rPr lang="en-US" sz="24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e</a:t>
            </a: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settimanal</a:t>
            </a:r>
            <a:r>
              <a:rPr lang="en-US" sz="24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 nel biennio</a:t>
            </a: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con un docente madrelingua della materia)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2" name="Google Shape;552;p59" descr="Immagine Pittura vascola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993" y="1834680"/>
            <a:ext cx="4473015" cy="43961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59"/>
          <p:cNvGrpSpPr/>
          <p:nvPr/>
        </p:nvGrpSpPr>
        <p:grpSpPr>
          <a:xfrm>
            <a:off x="4723739" y="177003"/>
            <a:ext cx="4189007" cy="928817"/>
            <a:chOff x="1465859" y="476928"/>
            <a:chExt cx="6888263" cy="1527316"/>
          </a:xfrm>
        </p:grpSpPr>
        <p:pic>
          <p:nvPicPr>
            <p:cNvPr id="554" name="Google Shape;554;p59" descr="logo_cambridge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05923" y="477574"/>
              <a:ext cx="4648199" cy="149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59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65859" y="476928"/>
              <a:ext cx="2079737" cy="15273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0"/>
          <p:cNvSpPr txBox="1"/>
          <p:nvPr/>
        </p:nvSpPr>
        <p:spPr>
          <a:xfrm>
            <a:off x="1248409" y="2213283"/>
            <a:ext cx="6647183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liceo linguistico </a:t>
            </a:r>
            <a:endParaRPr sz="44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Cambridge</a:t>
            </a:r>
            <a:endParaRPr sz="44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1"/>
          <p:cNvSpPr/>
          <p:nvPr/>
        </p:nvSpPr>
        <p:spPr>
          <a:xfrm>
            <a:off x="359361" y="418977"/>
            <a:ext cx="420436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ORGANIZZAZIONE DEL TEMPO SCUOLA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61"/>
          <p:cNvSpPr/>
          <p:nvPr/>
        </p:nvSpPr>
        <p:spPr>
          <a:xfrm>
            <a:off x="4393997" y="2761135"/>
            <a:ext cx="4572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BIENNIO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</a:t>
            </a:r>
            <a:r>
              <a:rPr lang="en-US" sz="24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30</a:t>
            </a: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 ore settimanali)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61"/>
          <p:cNvSpPr/>
          <p:nvPr/>
        </p:nvSpPr>
        <p:spPr>
          <a:xfrm>
            <a:off x="4393997" y="4172148"/>
            <a:ext cx="4572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TRIENNIO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(3</a:t>
            </a:r>
            <a:r>
              <a:rPr lang="en-US" sz="24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 ore settimanali solo per il primo anno del secondo biennio)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8" name="Google Shape;568;p61"/>
          <p:cNvGrpSpPr/>
          <p:nvPr/>
        </p:nvGrpSpPr>
        <p:grpSpPr>
          <a:xfrm>
            <a:off x="431785" y="2664078"/>
            <a:ext cx="4133822" cy="3067516"/>
            <a:chOff x="753138" y="1013906"/>
            <a:chExt cx="7584934" cy="5030490"/>
          </a:xfrm>
        </p:grpSpPr>
        <p:pic>
          <p:nvPicPr>
            <p:cNvPr id="569" name="Google Shape;569;p61" descr="Bandiera Franci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993" y="1016848"/>
              <a:ext cx="3790181" cy="251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Google Shape;570;p61" descr="Bandiera Spagn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4975" y="1013906"/>
              <a:ext cx="3789639" cy="252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Google Shape;571;p61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3138" y="3533369"/>
              <a:ext cx="3816000" cy="2504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p61" descr="Bandiera German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8433" y="3524396"/>
              <a:ext cx="3789639" cy="252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3" name="Google Shape;573;p61"/>
          <p:cNvGrpSpPr/>
          <p:nvPr/>
        </p:nvGrpSpPr>
        <p:grpSpPr>
          <a:xfrm>
            <a:off x="4723739" y="177003"/>
            <a:ext cx="4189007" cy="928817"/>
            <a:chOff x="1465859" y="476928"/>
            <a:chExt cx="6888263" cy="1527316"/>
          </a:xfrm>
        </p:grpSpPr>
        <p:pic>
          <p:nvPicPr>
            <p:cNvPr id="574" name="Google Shape;574;p61" descr="logo_cambridge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705923" y="477574"/>
              <a:ext cx="4648199" cy="149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5" name="Google Shape;575;p61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65859" y="476928"/>
              <a:ext cx="2079737" cy="15273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2"/>
          <p:cNvSpPr/>
          <p:nvPr/>
        </p:nvSpPr>
        <p:spPr>
          <a:xfrm>
            <a:off x="360000" y="417600"/>
            <a:ext cx="418246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BIENNIO E TRIENNIO </a:t>
            </a:r>
            <a:endParaRPr sz="28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(primo anno)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2"/>
          <p:cNvSpPr txBox="1"/>
          <p:nvPr/>
        </p:nvSpPr>
        <p:spPr>
          <a:xfrm>
            <a:off x="360000" y="1573925"/>
            <a:ext cx="40484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materie aggiuntive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82" name="Google Shape;582;p62"/>
          <p:cNvSpPr/>
          <p:nvPr/>
        </p:nvSpPr>
        <p:spPr>
          <a:xfrm>
            <a:off x="4277747" y="2218940"/>
            <a:ext cx="470885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Global Perspectives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(1 ora settimanale con un docente madrelingua della materia)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62"/>
          <p:cNvSpPr/>
          <p:nvPr/>
        </p:nvSpPr>
        <p:spPr>
          <a:xfrm>
            <a:off x="4277747" y="4324458"/>
            <a:ext cx="470885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English as a second Language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(</a:t>
            </a:r>
            <a:r>
              <a:rPr lang="en-US" sz="24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or</a:t>
            </a:r>
            <a:r>
              <a:rPr lang="en-US" sz="24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e</a:t>
            </a: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settimanal</a:t>
            </a:r>
            <a:r>
              <a:rPr lang="en-US" sz="24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</a:t>
            </a: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con un docente madrelingua della materia)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62"/>
          <p:cNvGrpSpPr/>
          <p:nvPr/>
        </p:nvGrpSpPr>
        <p:grpSpPr>
          <a:xfrm>
            <a:off x="431785" y="2664078"/>
            <a:ext cx="4133822" cy="3067516"/>
            <a:chOff x="753138" y="1013906"/>
            <a:chExt cx="7584934" cy="5030490"/>
          </a:xfrm>
        </p:grpSpPr>
        <p:pic>
          <p:nvPicPr>
            <p:cNvPr id="585" name="Google Shape;585;p62" descr="Bandiera Franci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993" y="1016848"/>
              <a:ext cx="3790181" cy="251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62" descr="Bandiera Spagn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4975" y="1013906"/>
              <a:ext cx="3789639" cy="252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62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3138" y="3533369"/>
              <a:ext cx="3816000" cy="2504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62" descr="Bandiera German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8433" y="3524396"/>
              <a:ext cx="3789639" cy="252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62"/>
          <p:cNvGrpSpPr/>
          <p:nvPr/>
        </p:nvGrpSpPr>
        <p:grpSpPr>
          <a:xfrm>
            <a:off x="4723739" y="177003"/>
            <a:ext cx="4189007" cy="928817"/>
            <a:chOff x="1465859" y="476928"/>
            <a:chExt cx="6888263" cy="1527316"/>
          </a:xfrm>
        </p:grpSpPr>
        <p:pic>
          <p:nvPicPr>
            <p:cNvPr id="590" name="Google Shape;590;p62" descr="logo_cambridge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705923" y="477574"/>
              <a:ext cx="4648199" cy="149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62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65859" y="476928"/>
              <a:ext cx="2079737" cy="15273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3"/>
          <p:cNvSpPr/>
          <p:nvPr/>
        </p:nvSpPr>
        <p:spPr>
          <a:xfrm>
            <a:off x="1740711" y="2652845"/>
            <a:ext cx="2320295" cy="1552311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curricolo ESABAC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63"/>
          <p:cNvSpPr/>
          <p:nvPr/>
        </p:nvSpPr>
        <p:spPr>
          <a:xfrm>
            <a:off x="5233892" y="2704467"/>
            <a:ext cx="2169397" cy="1446950"/>
          </a:xfrm>
          <a:prstGeom prst="ellipse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Liceo linguistico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Iingua francese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63"/>
          <p:cNvCxnSpPr>
            <a:stCxn id="596" idx="6"/>
            <a:endCxn id="597" idx="2"/>
          </p:cNvCxnSpPr>
          <p:nvPr/>
        </p:nvCxnSpPr>
        <p:spPr>
          <a:xfrm rot="10800000" flipH="1">
            <a:off x="4061006" y="3427800"/>
            <a:ext cx="1173000" cy="12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6"/>
          <p:cNvSpPr/>
          <p:nvPr/>
        </p:nvSpPr>
        <p:spPr>
          <a:xfrm>
            <a:off x="338656" y="587616"/>
            <a:ext cx="1903252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ESABAC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66"/>
          <p:cNvSpPr txBox="1"/>
          <p:nvPr/>
        </p:nvSpPr>
        <p:spPr>
          <a:xfrm>
            <a:off x="663811" y="2869256"/>
            <a:ext cx="7895100" cy="155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Consiste nel simultaneo conseguimento del Diploma di Stato italiano e del Baccalaureat francese (rilasciato dal Ministère de l’Éducation national et de la Jeunesse)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15" name="Google Shape;615;p66"/>
          <p:cNvSpPr txBox="1"/>
          <p:nvPr/>
        </p:nvSpPr>
        <p:spPr>
          <a:xfrm>
            <a:off x="663811" y="1864711"/>
            <a:ext cx="7895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Trae la sua denominazione dall’unione delle parole “Esame di Stato” e “Baccalaureat”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16" name="Google Shape;616;p66"/>
          <p:cNvSpPr txBox="1"/>
          <p:nvPr/>
        </p:nvSpPr>
        <p:spPr>
          <a:xfrm>
            <a:off x="582964" y="4558858"/>
            <a:ext cx="7733700" cy="137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Si consegue sostenendo una prova aggiuntiva in </a:t>
            </a:r>
            <a:r>
              <a:rPr lang="en-US" sz="2400" b="0" i="1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Histoire</a:t>
            </a: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 e in </a:t>
            </a:r>
            <a:r>
              <a:rPr lang="en-US" sz="2400" b="0" i="1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Lingua e Letteratura francese</a:t>
            </a: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al momento dell’esame di Stato</a:t>
            </a:r>
            <a:endParaRPr sz="28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76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17" name="Google Shape;617;p66"/>
          <p:cNvSpPr txBox="1"/>
          <p:nvPr/>
        </p:nvSpPr>
        <p:spPr>
          <a:xfrm>
            <a:off x="582964" y="5837294"/>
            <a:ext cx="773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Permette l’accesso alle Università francesi 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618" name="Google Shape;618;p66"/>
          <p:cNvGrpSpPr/>
          <p:nvPr/>
        </p:nvGrpSpPr>
        <p:grpSpPr>
          <a:xfrm>
            <a:off x="4838848" y="194334"/>
            <a:ext cx="4212000" cy="935999"/>
            <a:chOff x="3488149" y="303821"/>
            <a:chExt cx="5558651" cy="1342569"/>
          </a:xfrm>
        </p:grpSpPr>
        <p:pic>
          <p:nvPicPr>
            <p:cNvPr id="619" name="Google Shape;619;p66" descr="logesabac1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42000" y="316800"/>
              <a:ext cx="3304800" cy="1316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66" descr="Bandiera Franci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88149" y="303821"/>
              <a:ext cx="1983358" cy="13425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7"/>
          <p:cNvSpPr/>
          <p:nvPr/>
        </p:nvSpPr>
        <p:spPr>
          <a:xfrm>
            <a:off x="338655" y="587616"/>
            <a:ext cx="3032044" cy="72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Caratteristiche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67"/>
          <p:cNvSpPr txBox="1"/>
          <p:nvPr/>
        </p:nvSpPr>
        <p:spPr>
          <a:xfrm>
            <a:off x="657916" y="4005242"/>
            <a:ext cx="7808023" cy="110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Viene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attivato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al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triennio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 senza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variazioni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al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quadro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orario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settimanale</a:t>
            </a:r>
            <a:endParaRPr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27" name="Google Shape;627;p67"/>
          <p:cNvSpPr txBox="1"/>
          <p:nvPr/>
        </p:nvSpPr>
        <p:spPr>
          <a:xfrm>
            <a:off x="675582" y="3182075"/>
            <a:ext cx="7855281" cy="92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Consente di studiare una materia curricolare (</a:t>
            </a:r>
            <a:r>
              <a:rPr lang="en-US" sz="2400" b="0" i="1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Histoire</a:t>
            </a: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) in lingua francese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28" name="Google Shape;628;p67"/>
          <p:cNvSpPr txBox="1"/>
          <p:nvPr/>
        </p:nvSpPr>
        <p:spPr>
          <a:xfrm>
            <a:off x="658462" y="1951230"/>
            <a:ext cx="7820992" cy="116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Viene attivato nelle sezioni del Liceo linguistico caratterizzate dallo studio della lingua francese come seconda lingua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629" name="Google Shape;629;p67"/>
          <p:cNvGrpSpPr/>
          <p:nvPr/>
        </p:nvGrpSpPr>
        <p:grpSpPr>
          <a:xfrm>
            <a:off x="4838848" y="194334"/>
            <a:ext cx="4212000" cy="935999"/>
            <a:chOff x="3488149" y="303821"/>
            <a:chExt cx="5558651" cy="1342569"/>
          </a:xfrm>
        </p:grpSpPr>
        <p:pic>
          <p:nvPicPr>
            <p:cNvPr id="630" name="Google Shape;630;p67" descr="logesabac1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42000" y="316800"/>
              <a:ext cx="3304800" cy="1316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67" descr="Bandiera Franci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88149" y="303821"/>
              <a:ext cx="1983358" cy="13425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Google Shape;174;p24"/>
          <p:cNvCxnSpPr>
            <a:stCxn id="175" idx="6"/>
            <a:endCxn id="176" idx="2"/>
          </p:cNvCxnSpPr>
          <p:nvPr/>
        </p:nvCxnSpPr>
        <p:spPr>
          <a:xfrm rot="10800000" flipH="1">
            <a:off x="4175159" y="1761539"/>
            <a:ext cx="859200" cy="16632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5" name="Google Shape;175;p24"/>
          <p:cNvSpPr/>
          <p:nvPr/>
        </p:nvSpPr>
        <p:spPr>
          <a:xfrm>
            <a:off x="1854864" y="2648584"/>
            <a:ext cx="2320295" cy="1552311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curricolo Cambridge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5034491" y="1038135"/>
            <a:ext cx="2169397" cy="144695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liceo classico Cambridge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4968841" y="4267554"/>
            <a:ext cx="2320295" cy="1552311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liceo linguistico Cambridge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24"/>
          <p:cNvCxnSpPr>
            <a:stCxn id="175" idx="6"/>
            <a:endCxn id="177" idx="2"/>
          </p:cNvCxnSpPr>
          <p:nvPr/>
        </p:nvCxnSpPr>
        <p:spPr>
          <a:xfrm>
            <a:off x="4175159" y="3424739"/>
            <a:ext cx="793800" cy="16191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8"/>
          <p:cNvSpPr txBox="1"/>
          <p:nvPr/>
        </p:nvSpPr>
        <p:spPr>
          <a:xfrm>
            <a:off x="745661" y="2623012"/>
            <a:ext cx="7827252" cy="78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E’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possibile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accedere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al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percorso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ESABAC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anche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senza aver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studiato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il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francese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alla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scuola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media</a:t>
            </a:r>
            <a:endParaRPr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37" name="Google Shape;637;p68"/>
          <p:cNvSpPr/>
          <p:nvPr/>
        </p:nvSpPr>
        <p:spPr>
          <a:xfrm>
            <a:off x="338655" y="587616"/>
            <a:ext cx="3032044" cy="72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Caratteristiche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68"/>
          <p:cNvSpPr txBox="1"/>
          <p:nvPr/>
        </p:nvSpPr>
        <p:spPr>
          <a:xfrm>
            <a:off x="743093" y="1778871"/>
            <a:ext cx="7829443" cy="6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Non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comporta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costi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aggiuntivi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per le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famiglie</a:t>
            </a:r>
            <a:r>
              <a:rPr lang="en-US" sz="2400" baseline="-25000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*</a:t>
            </a:r>
            <a:endParaRPr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639" name="Google Shape;639;p68"/>
          <p:cNvGrpSpPr/>
          <p:nvPr/>
        </p:nvGrpSpPr>
        <p:grpSpPr>
          <a:xfrm>
            <a:off x="4838848" y="194334"/>
            <a:ext cx="4212000" cy="935999"/>
            <a:chOff x="3488149" y="303821"/>
            <a:chExt cx="5558651" cy="1342569"/>
          </a:xfrm>
        </p:grpSpPr>
        <p:pic>
          <p:nvPicPr>
            <p:cNvPr id="640" name="Google Shape;640;p68" descr="logesabac1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42000" y="316800"/>
              <a:ext cx="3304800" cy="1316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68" descr="Bandiera Franci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88149" y="303821"/>
              <a:ext cx="1983358" cy="13425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2" name="Google Shape;642;p68"/>
          <p:cNvSpPr txBox="1"/>
          <p:nvPr/>
        </p:nvSpPr>
        <p:spPr>
          <a:xfrm>
            <a:off x="739303" y="3582423"/>
            <a:ext cx="7833610" cy="59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conseguimento dei due diplomi è distinto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43" name="Google Shape;643;p68"/>
          <p:cNvSpPr txBox="1"/>
          <p:nvPr/>
        </p:nvSpPr>
        <p:spPr>
          <a:xfrm>
            <a:off x="739304" y="4354613"/>
            <a:ext cx="7833610" cy="230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possibile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conseguire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il diploma di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maturità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anche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se non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si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superano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le prove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previste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per il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conseguimento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dell’ESABAC</a:t>
            </a:r>
            <a:endParaRPr lang="en-US"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endParaRPr lang="en-US"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</a:pPr>
            <a:endParaRPr lang="en-US" sz="2400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endParaRPr sz="2400" b="0" i="0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0"/>
          <p:cNvSpPr/>
          <p:nvPr/>
        </p:nvSpPr>
        <p:spPr>
          <a:xfrm>
            <a:off x="1740711" y="2652845"/>
            <a:ext cx="2320295" cy="1552311"/>
          </a:xfrm>
          <a:prstGeom prst="ellipse">
            <a:avLst/>
          </a:prstGeom>
          <a:solidFill>
            <a:srgbClr val="9966CC"/>
          </a:solidFill>
          <a:ln w="9525" cap="flat" cmpd="sng">
            <a:solidFill>
              <a:srgbClr val="9966C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classi tablet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70"/>
          <p:cNvSpPr/>
          <p:nvPr/>
        </p:nvSpPr>
        <p:spPr>
          <a:xfrm>
            <a:off x="5233892" y="2704467"/>
            <a:ext cx="2169397" cy="14469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rgbClr val="CC99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Liceo classico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1" name="Google Shape;661;p70"/>
          <p:cNvCxnSpPr>
            <a:stCxn id="659" idx="6"/>
            <a:endCxn id="660" idx="2"/>
          </p:cNvCxnSpPr>
          <p:nvPr/>
        </p:nvCxnSpPr>
        <p:spPr>
          <a:xfrm rot="10800000" flipH="1">
            <a:off x="4061006" y="3427800"/>
            <a:ext cx="1173000" cy="1200"/>
          </a:xfrm>
          <a:prstGeom prst="straightConnector1">
            <a:avLst/>
          </a:prstGeom>
          <a:solidFill>
            <a:srgbClr val="9966CC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1"/>
          <p:cNvSpPr txBox="1"/>
          <p:nvPr/>
        </p:nvSpPr>
        <p:spPr>
          <a:xfrm>
            <a:off x="1248409" y="2151728"/>
            <a:ext cx="6647183" cy="319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La sperimentazione </a:t>
            </a:r>
            <a:endParaRPr sz="48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TABLET</a:t>
            </a:r>
            <a:endParaRPr sz="48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(solo Liceo classico)</a:t>
            </a:r>
            <a:endParaRPr sz="48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3"/>
          <p:cNvSpPr/>
          <p:nvPr/>
        </p:nvSpPr>
        <p:spPr>
          <a:xfrm>
            <a:off x="554857" y="390233"/>
            <a:ext cx="3875629" cy="93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LA SPERIMENTAZIONE TABLET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73" descr="swipe-up_endframe__0ip3pn6av7ma_small_2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600" y="1896084"/>
            <a:ext cx="5100152" cy="51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73"/>
          <p:cNvSpPr/>
          <p:nvPr/>
        </p:nvSpPr>
        <p:spPr>
          <a:xfrm>
            <a:off x="5010157" y="5014395"/>
            <a:ext cx="4133843" cy="96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L’acquisto del dispositivo è a carico delle famiglie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80" name="Google Shape;680;p73"/>
          <p:cNvSpPr/>
          <p:nvPr/>
        </p:nvSpPr>
        <p:spPr>
          <a:xfrm>
            <a:off x="4922788" y="1164242"/>
            <a:ext cx="42212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È una sperimentazione trasversale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81" name="Google Shape;681;p73"/>
          <p:cNvSpPr/>
          <p:nvPr/>
        </p:nvSpPr>
        <p:spPr>
          <a:xfrm>
            <a:off x="4922788" y="2185211"/>
            <a:ext cx="4156278" cy="9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Non esclude l’iscrizione alla classe Cambridge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73"/>
          <p:cNvSpPr/>
          <p:nvPr/>
        </p:nvSpPr>
        <p:spPr>
          <a:xfrm>
            <a:off x="5314730" y="3231367"/>
            <a:ext cx="3829270" cy="169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La formazione di una classe Cambridge-Tablet dipende dal numero delle iscrizioni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4"/>
          <p:cNvSpPr/>
          <p:nvPr/>
        </p:nvSpPr>
        <p:spPr>
          <a:xfrm>
            <a:off x="506014" y="390233"/>
            <a:ext cx="4261930" cy="94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  VANTAGGI DEL TABLET A SCUOLA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74"/>
          <p:cNvSpPr/>
          <p:nvPr/>
        </p:nvSpPr>
        <p:spPr>
          <a:xfrm>
            <a:off x="5010540" y="3657591"/>
            <a:ext cx="41334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Facilita l’inclusione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74"/>
          <p:cNvSpPr/>
          <p:nvPr/>
        </p:nvSpPr>
        <p:spPr>
          <a:xfrm>
            <a:off x="5004920" y="784312"/>
            <a:ext cx="4139080" cy="134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Agevola i processi di apprendimento attraverso l’utilizzo della multimedialità e dell’interattività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74"/>
          <p:cNvSpPr/>
          <p:nvPr/>
        </p:nvSpPr>
        <p:spPr>
          <a:xfrm>
            <a:off x="5001176" y="2379460"/>
            <a:ext cx="4142824" cy="103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Consente lo sviluppo, nell’arco del quinquennio, di competenze digitali avanzate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1" name="Google Shape;691;p74" descr="swipe-up_endframe__0ip3pn6av7ma_small_2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60" y="1896084"/>
            <a:ext cx="5100152" cy="51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74"/>
          <p:cNvSpPr/>
          <p:nvPr/>
        </p:nvSpPr>
        <p:spPr>
          <a:xfrm>
            <a:off x="5001176" y="4394001"/>
            <a:ext cx="41428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Agevola la comunicazione tra docente e discenti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74"/>
          <p:cNvSpPr/>
          <p:nvPr/>
        </p:nvSpPr>
        <p:spPr>
          <a:xfrm>
            <a:off x="5016854" y="5349780"/>
            <a:ext cx="41271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Si abbina alla sperimentazione di nuove metodologie didattiche</a:t>
            </a:r>
            <a:endParaRPr sz="20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5"/>
          <p:cNvSpPr/>
          <p:nvPr/>
        </p:nvSpPr>
        <p:spPr>
          <a:xfrm>
            <a:off x="506013" y="390233"/>
            <a:ext cx="42828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POSSIBILI APPLICAZIONI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DEL TABLET A SCUOLA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75"/>
          <p:cNvSpPr/>
          <p:nvPr/>
        </p:nvSpPr>
        <p:spPr>
          <a:xfrm>
            <a:off x="4803630" y="739092"/>
            <a:ext cx="43403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Creazione di prodotti multimediali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75"/>
          <p:cNvSpPr/>
          <p:nvPr/>
        </p:nvSpPr>
        <p:spPr>
          <a:xfrm>
            <a:off x="4803630" y="2786592"/>
            <a:ext cx="42970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Studio delle lingue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75"/>
          <p:cNvSpPr/>
          <p:nvPr/>
        </p:nvSpPr>
        <p:spPr>
          <a:xfrm>
            <a:off x="4803630" y="4151592"/>
            <a:ext cx="43164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Rappresentazione iconica della conoscenza  (mappe mentali, e concettuali, didattica a colori)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75"/>
          <p:cNvSpPr/>
          <p:nvPr/>
        </p:nvSpPr>
        <p:spPr>
          <a:xfrm>
            <a:off x="4808211" y="3469092"/>
            <a:ext cx="42970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Ricerca di informazioni in rete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75"/>
          <p:cNvSpPr/>
          <p:nvPr/>
        </p:nvSpPr>
        <p:spPr>
          <a:xfrm>
            <a:off x="4827563" y="5388090"/>
            <a:ext cx="43164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Esperimenti scientifici virtuali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75"/>
          <p:cNvSpPr/>
          <p:nvPr/>
        </p:nvSpPr>
        <p:spPr>
          <a:xfrm>
            <a:off x="4846914" y="6070590"/>
            <a:ext cx="42970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Visite ai musei e alle mostre virtuali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75"/>
          <p:cNvSpPr/>
          <p:nvPr/>
        </p:nvSpPr>
        <p:spPr>
          <a:xfrm>
            <a:off x="4808211" y="2104092"/>
            <a:ext cx="43357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Ascolto di audiolibri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75"/>
          <p:cNvSpPr/>
          <p:nvPr/>
        </p:nvSpPr>
        <p:spPr>
          <a:xfrm>
            <a:off x="4803630" y="1421592"/>
            <a:ext cx="42014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Lettura di ebook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7" name="Google Shape;707;p75" descr="swipe-up_endframe__0ip3pn6av7ma_small_2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60" y="1896084"/>
            <a:ext cx="5100150" cy="51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76"/>
          <p:cNvSpPr/>
          <p:nvPr/>
        </p:nvSpPr>
        <p:spPr>
          <a:xfrm>
            <a:off x="506013" y="390234"/>
            <a:ext cx="5045701" cy="85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ILTABLET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NELLA DIDATTICA DELLE LINGUE CLASSICHE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76"/>
          <p:cNvSpPr/>
          <p:nvPr/>
        </p:nvSpPr>
        <p:spPr>
          <a:xfrm>
            <a:off x="4738056" y="1240849"/>
            <a:ext cx="4297086" cy="98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Consultazione di banche dati che raccolgono opere di autori latini e greci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76"/>
          <p:cNvSpPr/>
          <p:nvPr/>
        </p:nvSpPr>
        <p:spPr>
          <a:xfrm>
            <a:off x="4738056" y="2410275"/>
            <a:ext cx="4297086" cy="69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Accesso a corsi di lingua interattivi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76"/>
          <p:cNvSpPr/>
          <p:nvPr/>
        </p:nvSpPr>
        <p:spPr>
          <a:xfrm>
            <a:off x="4718705" y="4245672"/>
            <a:ext cx="4316437" cy="75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Analisi linguistica mediante il linguaggio visivo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76"/>
          <p:cNvSpPr/>
          <p:nvPr/>
        </p:nvSpPr>
        <p:spPr>
          <a:xfrm>
            <a:off x="4738056" y="3265252"/>
            <a:ext cx="4297086" cy="73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Consultazione di siti dedicati alle Civiltà classiche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" name="Google Shape;717;p76" descr="swipe-up_endframe__0ip3pn6av7ma_small_2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60" y="1896084"/>
            <a:ext cx="5100150" cy="51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76"/>
          <p:cNvSpPr/>
          <p:nvPr/>
        </p:nvSpPr>
        <p:spPr>
          <a:xfrm>
            <a:off x="4718705" y="5135027"/>
            <a:ext cx="4316437" cy="172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Creazione di prodotti multimediali di approfondimento che integrino fonti differenti (letterarie, epigrafiche, iconografiche ecc.)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76"/>
          <p:cNvSpPr/>
          <p:nvPr/>
        </p:nvSpPr>
        <p:spPr>
          <a:xfrm>
            <a:off x="506013" y="1295292"/>
            <a:ext cx="4590254" cy="47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Vantaggi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7"/>
          <p:cNvSpPr/>
          <p:nvPr/>
        </p:nvSpPr>
        <p:spPr>
          <a:xfrm>
            <a:off x="5070160" y="1682233"/>
            <a:ext cx="4073839" cy="136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Si basa sull’evidenziazione visiva delle componenti morfo-sintattiche e semantiche della frase latina e greca </a:t>
            </a:r>
            <a:endParaRPr sz="20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25" name="Google Shape;725;p77"/>
          <p:cNvSpPr/>
          <p:nvPr/>
        </p:nvSpPr>
        <p:spPr>
          <a:xfrm>
            <a:off x="5096054" y="3316124"/>
            <a:ext cx="4047946" cy="11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Ciascuna categoria viene evidenziata con un colore diverso in base ad una leggenda </a:t>
            </a:r>
            <a:endParaRPr sz="20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26" name="Google Shape;726;p77"/>
          <p:cNvSpPr/>
          <p:nvPr/>
        </p:nvSpPr>
        <p:spPr>
          <a:xfrm>
            <a:off x="5070161" y="4510452"/>
            <a:ext cx="4073839" cy="13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Consente di cogliere visivamente e in forma sinottica le strutture della frase</a:t>
            </a:r>
            <a:endParaRPr sz="20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27" name="Google Shape;727;p77"/>
          <p:cNvSpPr/>
          <p:nvPr/>
        </p:nvSpPr>
        <p:spPr>
          <a:xfrm>
            <a:off x="510549" y="1330453"/>
            <a:ext cx="4590254" cy="47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La didattica a colori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8" name="Google Shape;728;p77" descr="swipe-up_endframe__0ip3pn6av7ma_small_2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600" y="1897200"/>
            <a:ext cx="5100152" cy="51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77"/>
          <p:cNvSpPr/>
          <p:nvPr/>
        </p:nvSpPr>
        <p:spPr>
          <a:xfrm>
            <a:off x="506013" y="390234"/>
            <a:ext cx="5045701" cy="85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ILTABLET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NELLA DIDATTICA DELLE LINGUE CLASSICHE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264" y="586084"/>
            <a:ext cx="7264525" cy="5795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22" y="1237289"/>
            <a:ext cx="7668505" cy="4482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25"/>
          <p:cNvCxnSpPr>
            <a:stCxn id="184" idx="6"/>
            <a:endCxn id="185" idx="2"/>
          </p:cNvCxnSpPr>
          <p:nvPr/>
        </p:nvCxnSpPr>
        <p:spPr>
          <a:xfrm rot="10800000" flipH="1">
            <a:off x="4175159" y="3419039"/>
            <a:ext cx="1060800" cy="57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4" name="Google Shape;184;p25"/>
          <p:cNvSpPr/>
          <p:nvPr/>
        </p:nvSpPr>
        <p:spPr>
          <a:xfrm>
            <a:off x="1854864" y="2648584"/>
            <a:ext cx="2320295" cy="1552311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curricolo Esabac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5235841" y="2695517"/>
            <a:ext cx="2169397" cy="1446950"/>
          </a:xfrm>
          <a:prstGeom prst="ellipse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Solo liceo linguistico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97"/>
          <p:cNvSpPr txBox="1"/>
          <p:nvPr/>
        </p:nvSpPr>
        <p:spPr>
          <a:xfrm>
            <a:off x="1248409" y="1843951"/>
            <a:ext cx="6647183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quadro orario dei curricoli su cinque giorni settimanali</a:t>
            </a: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98" descr="4. proposta DIDATTICA SU 5 GIORN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6300" y="0"/>
            <a:ext cx="48510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Google Shape;903;p99" descr="4. proposta DIDATTICA SU 5 GIORNI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6300" y="0"/>
            <a:ext cx="48510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100" descr="4. proposta DIDATTICA SU 5 GIORNI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6300" y="0"/>
            <a:ext cx="48510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01"/>
          <p:cNvSpPr txBox="1"/>
          <p:nvPr/>
        </p:nvSpPr>
        <p:spPr>
          <a:xfrm>
            <a:off x="900000" y="2397900"/>
            <a:ext cx="7419758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attività di orientamento</a:t>
            </a:r>
            <a:endParaRPr sz="48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02"/>
          <p:cNvSpPr txBox="1"/>
          <p:nvPr/>
        </p:nvSpPr>
        <p:spPr>
          <a:xfrm>
            <a:off x="900000" y="3011229"/>
            <a:ext cx="7460700" cy="83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 continuità</a:t>
            </a:r>
            <a:endParaRPr sz="40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03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24" name="Google Shape;924;p103"/>
          <p:cNvSpPr/>
          <p:nvPr/>
        </p:nvSpPr>
        <p:spPr>
          <a:xfrm>
            <a:off x="1416476" y="1600840"/>
            <a:ext cx="6463686" cy="70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stato attivato nel 2015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25" name="Google Shape;925;p103"/>
          <p:cNvSpPr/>
          <p:nvPr/>
        </p:nvSpPr>
        <p:spPr>
          <a:xfrm>
            <a:off x="1454904" y="3835273"/>
            <a:ext cx="6522707" cy="101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Coinvolge le discipline di Italiano, Inglese, Matematica, Scienze e Storia dell’arte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26" name="Google Shape;926;p103"/>
          <p:cNvSpPr/>
          <p:nvPr/>
        </p:nvSpPr>
        <p:spPr>
          <a:xfrm>
            <a:off x="1411928" y="2424781"/>
            <a:ext cx="6522707" cy="165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finalizzato al superamento del “gradino” nel passaggio tra la scuola secondaria di primo grado e quella di secondo grado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04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ATTIVITÀ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32" name="Google Shape;932;p104"/>
          <p:cNvSpPr/>
          <p:nvPr/>
        </p:nvSpPr>
        <p:spPr>
          <a:xfrm>
            <a:off x="1357216" y="1230452"/>
            <a:ext cx="7006796" cy="176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Incontri periodici tra i docenti del Liceo Aristofane e i docenti delle scuole medie del territorio per confrontarsi su obiettivi, programmazioni e metodiche didattiche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04"/>
          <p:cNvSpPr/>
          <p:nvPr/>
        </p:nvSpPr>
        <p:spPr>
          <a:xfrm>
            <a:off x="1353327" y="3068446"/>
            <a:ext cx="7015275" cy="84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Visite guidate a musei e siti archeologici destinate agli studenti delle scuole  medie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34" name="Google Shape;934;p104"/>
          <p:cNvSpPr/>
          <p:nvPr/>
        </p:nvSpPr>
        <p:spPr>
          <a:xfrm>
            <a:off x="2129664" y="3988874"/>
            <a:ext cx="6173112" cy="126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Sono organizzate dagli studenti del Liceo Aristofane con il coordinamento dei docenti di Storia dell’arte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35" name="Google Shape;935;p104"/>
          <p:cNvSpPr/>
          <p:nvPr/>
        </p:nvSpPr>
        <p:spPr>
          <a:xfrm>
            <a:off x="2138721" y="5300028"/>
            <a:ext cx="6173112" cy="109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Sono, in alcuni casi, precedute da lezioni in aula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05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ATTIVITÀ IN PREPARAZIONE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41" name="Google Shape;941;p105"/>
          <p:cNvSpPr/>
          <p:nvPr/>
        </p:nvSpPr>
        <p:spPr>
          <a:xfrm>
            <a:off x="1398581" y="3531827"/>
            <a:ext cx="6522707" cy="105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Seminari di astronomia per gli studenti delle scuole medie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42" name="Google Shape;942;p105"/>
          <p:cNvSpPr/>
          <p:nvPr/>
        </p:nvSpPr>
        <p:spPr>
          <a:xfrm>
            <a:off x="1368952" y="1844574"/>
            <a:ext cx="6581964" cy="141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Incontri di </a:t>
            </a:r>
            <a:r>
              <a:rPr lang="en-US" sz="2400" b="0" i="1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Peer Education </a:t>
            </a: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in cui gli studenti del Liceo Aristofane supporteranno gli studenti delle scuole medie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06"/>
          <p:cNvSpPr txBox="1"/>
          <p:nvPr/>
        </p:nvSpPr>
        <p:spPr>
          <a:xfrm>
            <a:off x="900000" y="3011229"/>
            <a:ext cx="7460700" cy="83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Orientamento in ingresso</a:t>
            </a:r>
            <a:endParaRPr sz="40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26"/>
          <p:cNvCxnSpPr>
            <a:stCxn id="191" idx="6"/>
            <a:endCxn id="192" idx="2"/>
          </p:cNvCxnSpPr>
          <p:nvPr/>
        </p:nvCxnSpPr>
        <p:spPr>
          <a:xfrm>
            <a:off x="2657289" y="3378271"/>
            <a:ext cx="735300" cy="96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91" name="Google Shape;191;p26"/>
          <p:cNvSpPr/>
          <p:nvPr/>
        </p:nvSpPr>
        <p:spPr>
          <a:xfrm>
            <a:off x="336994" y="2602115"/>
            <a:ext cx="2320295" cy="1552311"/>
          </a:xfrm>
          <a:prstGeom prst="ellipse">
            <a:avLst/>
          </a:prstGeom>
          <a:solidFill>
            <a:srgbClr val="9966CC"/>
          </a:solidFill>
          <a:ln w="9525" cap="flat" cmpd="sng">
            <a:solidFill>
              <a:srgbClr val="9966C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classi tablet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3392713" y="2664538"/>
            <a:ext cx="2169397" cy="14469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rgbClr val="CC99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Solo liceo classico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26"/>
          <p:cNvCxnSpPr>
            <a:stCxn id="192" idx="6"/>
            <a:endCxn id="194" idx="2"/>
          </p:cNvCxnSpPr>
          <p:nvPr/>
        </p:nvCxnSpPr>
        <p:spPr>
          <a:xfrm rot="10800000" flipH="1">
            <a:off x="5562110" y="2254913"/>
            <a:ext cx="947700" cy="11331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94" name="Google Shape;194;p26"/>
          <p:cNvSpPr/>
          <p:nvPr/>
        </p:nvSpPr>
        <p:spPr>
          <a:xfrm>
            <a:off x="6509949" y="1531305"/>
            <a:ext cx="2169397" cy="14469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rgbClr val="CC99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Liceo classico tradizionale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6445510" y="3712835"/>
            <a:ext cx="2169397" cy="14469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rgbClr val="CC99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Liceo classico Cambridge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26"/>
          <p:cNvCxnSpPr>
            <a:stCxn id="192" idx="6"/>
            <a:endCxn id="195" idx="2"/>
          </p:cNvCxnSpPr>
          <p:nvPr/>
        </p:nvCxnSpPr>
        <p:spPr>
          <a:xfrm>
            <a:off x="5562110" y="3388013"/>
            <a:ext cx="883500" cy="10482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07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53" name="Google Shape;953;p107"/>
          <p:cNvSpPr/>
          <p:nvPr/>
        </p:nvSpPr>
        <p:spPr>
          <a:xfrm>
            <a:off x="1378930" y="1163399"/>
            <a:ext cx="731721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Somministrazione agli alunni neo-iscritti di test attitudinali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54" name="Google Shape;954;p107"/>
          <p:cNvSpPr/>
          <p:nvPr/>
        </p:nvSpPr>
        <p:spPr>
          <a:xfrm>
            <a:off x="2822208" y="2100544"/>
            <a:ext cx="5873932" cy="84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Ha luogo all’inizio dell’anno scolastico da uno psicologo orientatore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55" name="Google Shape;955;p107"/>
          <p:cNvSpPr/>
          <p:nvPr/>
        </p:nvSpPr>
        <p:spPr>
          <a:xfrm>
            <a:off x="1378930" y="3851476"/>
            <a:ext cx="7294530" cy="49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finalizzato 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56" name="Google Shape;956;p107"/>
          <p:cNvSpPr/>
          <p:nvPr/>
        </p:nvSpPr>
        <p:spPr>
          <a:xfrm>
            <a:off x="2799528" y="4375395"/>
            <a:ext cx="5896612" cy="51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 rafforzare la motivazione allo studio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57" name="Google Shape;957;p107"/>
          <p:cNvSpPr/>
          <p:nvPr/>
        </p:nvSpPr>
        <p:spPr>
          <a:xfrm>
            <a:off x="2822207" y="4917017"/>
            <a:ext cx="5873933" cy="8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 prevenire o affrontare il disagio scolastico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58" name="Google Shape;958;p107"/>
          <p:cNvSpPr/>
          <p:nvPr/>
        </p:nvSpPr>
        <p:spPr>
          <a:xfrm>
            <a:off x="2815849" y="5759846"/>
            <a:ext cx="5880291" cy="8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 riorientare tempestivamente gli alunni delle prime classi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59" name="Google Shape;959;p107"/>
          <p:cNvSpPr/>
          <p:nvPr/>
        </p:nvSpPr>
        <p:spPr>
          <a:xfrm>
            <a:off x="2799528" y="2976010"/>
            <a:ext cx="5873932" cy="84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a cura di un team di psicologi orientatori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08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65" name="Google Shape;965;p108"/>
          <p:cNvSpPr/>
          <p:nvPr/>
        </p:nvSpPr>
        <p:spPr>
          <a:xfrm>
            <a:off x="1433194" y="2232714"/>
            <a:ext cx="6522707" cy="132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La restituzione dei risultati ai genitori e agli studenti avviene attraverso colloqui individuali con gli psicologi orientatori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66" name="Google Shape;966;p108"/>
          <p:cNvSpPr/>
          <p:nvPr/>
        </p:nvSpPr>
        <p:spPr>
          <a:xfrm>
            <a:off x="3073042" y="3740657"/>
            <a:ext cx="5032701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 colloqui hanno luogo entro il mese di dicembre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09"/>
          <p:cNvSpPr txBox="1"/>
          <p:nvPr/>
        </p:nvSpPr>
        <p:spPr>
          <a:xfrm>
            <a:off x="900000" y="3011229"/>
            <a:ext cx="7460700" cy="83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Sportello di ascolto</a:t>
            </a:r>
            <a:endParaRPr sz="40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10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77" name="Google Shape;977;p110"/>
          <p:cNvSpPr/>
          <p:nvPr/>
        </p:nvSpPr>
        <p:spPr>
          <a:xfrm>
            <a:off x="781802" y="1675763"/>
            <a:ext cx="7244280" cy="63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Consiste in uno sportello d’ascolto psicologico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78" name="Google Shape;978;p110"/>
          <p:cNvSpPr/>
          <p:nvPr/>
        </p:nvSpPr>
        <p:spPr>
          <a:xfrm>
            <a:off x="793789" y="3270926"/>
            <a:ext cx="7338132" cy="62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rivolto 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79" name="Google Shape;979;p110"/>
          <p:cNvSpPr/>
          <p:nvPr/>
        </p:nvSpPr>
        <p:spPr>
          <a:xfrm>
            <a:off x="2149481" y="3917219"/>
            <a:ext cx="5982440" cy="51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studenti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80" name="Google Shape;980;p110"/>
          <p:cNvSpPr/>
          <p:nvPr/>
        </p:nvSpPr>
        <p:spPr>
          <a:xfrm>
            <a:off x="2172160" y="4545909"/>
            <a:ext cx="5980974" cy="55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genitori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81" name="Google Shape;981;p110"/>
          <p:cNvSpPr/>
          <p:nvPr/>
        </p:nvSpPr>
        <p:spPr>
          <a:xfrm>
            <a:off x="2148164" y="5245185"/>
            <a:ext cx="5980974" cy="68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docenti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82" name="Google Shape;982;p110"/>
          <p:cNvSpPr/>
          <p:nvPr/>
        </p:nvSpPr>
        <p:spPr>
          <a:xfrm>
            <a:off x="775445" y="2322115"/>
            <a:ext cx="6522707" cy="9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finalizzato a supportare il disagio psicologico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83" name="Google Shape;983;p110"/>
          <p:cNvSpPr/>
          <p:nvPr/>
        </p:nvSpPr>
        <p:spPr>
          <a:xfrm>
            <a:off x="769792" y="5857806"/>
            <a:ext cx="7338132" cy="62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Vi si accede per appuntamento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984" name="Google Shape;984;p110" descr="sportello-ascolt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1314" y="192991"/>
            <a:ext cx="2540000" cy="13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11"/>
          <p:cNvSpPr txBox="1"/>
          <p:nvPr/>
        </p:nvSpPr>
        <p:spPr>
          <a:xfrm>
            <a:off x="900000" y="2397900"/>
            <a:ext cx="7419758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attività di sostegno e di recupero</a:t>
            </a:r>
            <a:endParaRPr sz="48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12"/>
          <p:cNvSpPr txBox="1"/>
          <p:nvPr/>
        </p:nvSpPr>
        <p:spPr>
          <a:xfrm>
            <a:off x="900000" y="3011968"/>
            <a:ext cx="7460700" cy="83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recupero curricolare</a:t>
            </a:r>
            <a:endParaRPr sz="40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13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RECUPERO DISCIPLINARE </a:t>
            </a:r>
            <a:r>
              <a:rPr lang="en-US" sz="2400" b="1" i="1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IN ITINERE</a:t>
            </a:r>
            <a:endParaRPr sz="2400" b="1" i="1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00" name="Google Shape;1000;p113"/>
          <p:cNvSpPr/>
          <p:nvPr/>
        </p:nvSpPr>
        <p:spPr>
          <a:xfrm>
            <a:off x="1367726" y="2353296"/>
            <a:ext cx="6522707" cy="122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lezioni tenute dal docente a tutta la classe o a singoli gruppi sulle parti del programma da recuperare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01" name="Google Shape;1001;p113"/>
          <p:cNvSpPr/>
          <p:nvPr/>
        </p:nvSpPr>
        <p:spPr>
          <a:xfrm>
            <a:off x="877868" y="4797203"/>
            <a:ext cx="7012565" cy="85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Può coprire fino al 10% del monte ore annuale della singola disciplina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02" name="Google Shape;1002;p113"/>
          <p:cNvSpPr/>
          <p:nvPr/>
        </p:nvSpPr>
        <p:spPr>
          <a:xfrm>
            <a:off x="1370659" y="3756139"/>
            <a:ext cx="6522707" cy="85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laboratorio di </a:t>
            </a:r>
            <a:r>
              <a:rPr lang="en-US" sz="2400" b="0" i="1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Peer Education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in classe sotto la supervisione del docente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03" name="Google Shape;1003;p113"/>
          <p:cNvSpPr/>
          <p:nvPr/>
        </p:nvSpPr>
        <p:spPr>
          <a:xfrm>
            <a:off x="877868" y="1528827"/>
            <a:ext cx="7012565" cy="6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Consiste in: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14"/>
          <p:cNvSpPr txBox="1"/>
          <p:nvPr/>
        </p:nvSpPr>
        <p:spPr>
          <a:xfrm>
            <a:off x="900000" y="2673349"/>
            <a:ext cx="7460700" cy="151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recupero extracurricolare</a:t>
            </a:r>
            <a:endParaRPr sz="40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15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 </a:t>
            </a:r>
            <a:r>
              <a:rPr lang="en-US" sz="2400" b="1" i="1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PARI-IMPÁRI</a:t>
            </a:r>
            <a:endParaRPr sz="2400" b="1" i="1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14" name="Google Shape;1014;p115"/>
          <p:cNvSpPr/>
          <p:nvPr/>
        </p:nvSpPr>
        <p:spPr>
          <a:xfrm>
            <a:off x="521002" y="2013961"/>
            <a:ext cx="8622998" cy="4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È un progetto di </a:t>
            </a:r>
            <a:r>
              <a:rPr lang="en-US" sz="2400" b="0" i="1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Peer Education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15" name="Google Shape;1015;p115"/>
          <p:cNvSpPr/>
          <p:nvPr/>
        </p:nvSpPr>
        <p:spPr>
          <a:xfrm>
            <a:off x="503283" y="4743516"/>
            <a:ext cx="8640717" cy="4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È attivato per tutte le materie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16" name="Google Shape;1016;p115"/>
          <p:cNvSpPr/>
          <p:nvPr/>
        </p:nvSpPr>
        <p:spPr>
          <a:xfrm>
            <a:off x="1282963" y="2792458"/>
            <a:ext cx="7861037" cy="164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Studenti del triennio con votazione media uguale o superiore agli 8/10 supportano gli studenti di tutte le classi in difficoltà sotto la supervisione di un docente </a:t>
            </a:r>
            <a:r>
              <a:rPr lang="en-US" sz="2400" b="0" i="1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tutor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della disciplina</a:t>
            </a:r>
            <a:endParaRPr sz="2400" b="0" i="1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16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 </a:t>
            </a:r>
            <a:r>
              <a:rPr lang="en-US" sz="2400" b="1" i="1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PARI-IMPÁRI</a:t>
            </a:r>
            <a:endParaRPr sz="2400" b="1" i="1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22" name="Google Shape;1022;p116"/>
          <p:cNvSpPr/>
          <p:nvPr/>
        </p:nvSpPr>
        <p:spPr>
          <a:xfrm>
            <a:off x="595750" y="4883445"/>
            <a:ext cx="7462571" cy="4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Si svolge da novembre ad aprile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23" name="Google Shape;1023;p116"/>
          <p:cNvSpPr/>
          <p:nvPr/>
        </p:nvSpPr>
        <p:spPr>
          <a:xfrm>
            <a:off x="595750" y="4181779"/>
            <a:ext cx="7462571" cy="4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Prevede la prenotazione dell’appuntamento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24" name="Google Shape;1024;p116"/>
          <p:cNvSpPr/>
          <p:nvPr/>
        </p:nvSpPr>
        <p:spPr>
          <a:xfrm>
            <a:off x="597530" y="2715405"/>
            <a:ext cx="8025188" cy="133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Ha una cadenza settimanale secondo un calendario fissato dagli studenti </a:t>
            </a:r>
            <a:r>
              <a:rPr lang="en-US" sz="2400" b="0" i="1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tutores</a:t>
            </a: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 concordato con la Funzione strumentale  “Studenti”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25" name="Google Shape;1025;p116"/>
          <p:cNvSpPr/>
          <p:nvPr/>
        </p:nvSpPr>
        <p:spPr>
          <a:xfrm>
            <a:off x="595751" y="2012400"/>
            <a:ext cx="7462570" cy="4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Ha una modalità laboratoriale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Google Shape;221;p29"/>
          <p:cNvCxnSpPr>
            <a:stCxn id="222" idx="2"/>
            <a:endCxn id="223" idx="6"/>
          </p:cNvCxnSpPr>
          <p:nvPr/>
        </p:nvCxnSpPr>
        <p:spPr>
          <a:xfrm flipH="1" flipV="1">
            <a:off x="5018261" y="569305"/>
            <a:ext cx="2158617" cy="93089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24" name="Google Shape;224;p29"/>
          <p:cNvCxnSpPr>
            <a:stCxn id="222" idx="2"/>
            <a:endCxn id="225" idx="6"/>
          </p:cNvCxnSpPr>
          <p:nvPr/>
        </p:nvCxnSpPr>
        <p:spPr>
          <a:xfrm flipH="1">
            <a:off x="5001886" y="1500199"/>
            <a:ext cx="2174992" cy="70736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26" name="Google Shape;226;p29"/>
          <p:cNvSpPr/>
          <p:nvPr/>
        </p:nvSpPr>
        <p:spPr>
          <a:xfrm>
            <a:off x="621936" y="713820"/>
            <a:ext cx="1967122" cy="1129983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liceo classico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3051139" y="0"/>
            <a:ext cx="1967122" cy="1138610"/>
          </a:xfrm>
          <a:prstGeom prst="ellipse">
            <a:avLst/>
          </a:prstGeom>
          <a:solidFill>
            <a:srgbClr val="33CC00"/>
          </a:solidFill>
          <a:ln w="9525" cap="flat" cmpd="sng">
            <a:solidFill>
              <a:srgbClr val="33CC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liceo classico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3048653" y="1627015"/>
            <a:ext cx="1953233" cy="1161104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liceo classico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Cambridge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650430" y="4382349"/>
            <a:ext cx="1967122" cy="1129983"/>
          </a:xfrm>
          <a:prstGeom prst="ellipse">
            <a:avLst/>
          </a:prstGeom>
          <a:solidFill>
            <a:srgbClr val="FF6600"/>
          </a:solidFill>
          <a:ln w="9525" cap="flat" cmpd="sng">
            <a:solidFill>
              <a:srgbClr val="FF4C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liceo linguistico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9"/>
          <p:cNvSpPr/>
          <p:nvPr/>
        </p:nvSpPr>
        <p:spPr>
          <a:xfrm>
            <a:off x="3110609" y="2971499"/>
            <a:ext cx="1967122" cy="1138610"/>
          </a:xfrm>
          <a:prstGeom prst="ellipse">
            <a:avLst/>
          </a:prstGeom>
          <a:solidFill>
            <a:srgbClr val="F98000"/>
          </a:solidFill>
          <a:ln w="9525" cap="flat" cmpd="sng">
            <a:solidFill>
              <a:srgbClr val="F98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liceo linguistico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/>
          <p:nvPr/>
        </p:nvSpPr>
        <p:spPr>
          <a:xfrm>
            <a:off x="3139100" y="4366170"/>
            <a:ext cx="1953233" cy="1161104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liceo linguistico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Cambridge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3136616" y="5696896"/>
            <a:ext cx="1953233" cy="1161104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L’ESABAC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7176878" y="935207"/>
            <a:ext cx="1967122" cy="1129983"/>
          </a:xfrm>
          <a:prstGeom prst="ellipse">
            <a:avLst/>
          </a:prstGeom>
          <a:solidFill>
            <a:srgbClr val="9966CC"/>
          </a:solidFill>
          <a:ln w="9525" cap="flat" cmpd="sng">
            <a:solidFill>
              <a:srgbClr val="9966C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classi tablet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29"/>
          <p:cNvCxnSpPr>
            <a:stCxn id="226" idx="6"/>
            <a:endCxn id="223" idx="2"/>
          </p:cNvCxnSpPr>
          <p:nvPr/>
        </p:nvCxnSpPr>
        <p:spPr>
          <a:xfrm rot="10800000" flipH="1">
            <a:off x="2589058" y="569312"/>
            <a:ext cx="462000" cy="7095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6" name="Google Shape;236;p29"/>
          <p:cNvCxnSpPr>
            <a:stCxn id="226" idx="6"/>
            <a:endCxn id="225" idx="2"/>
          </p:cNvCxnSpPr>
          <p:nvPr/>
        </p:nvCxnSpPr>
        <p:spPr>
          <a:xfrm>
            <a:off x="2589058" y="1278812"/>
            <a:ext cx="459600" cy="9288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7" name="Google Shape;237;p29"/>
          <p:cNvCxnSpPr>
            <a:stCxn id="227" idx="6"/>
            <a:endCxn id="228" idx="2"/>
          </p:cNvCxnSpPr>
          <p:nvPr/>
        </p:nvCxnSpPr>
        <p:spPr>
          <a:xfrm rot="10800000" flipH="1">
            <a:off x="2617552" y="3540940"/>
            <a:ext cx="493200" cy="14064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8" name="Google Shape;238;p29"/>
          <p:cNvCxnSpPr>
            <a:stCxn id="227" idx="6"/>
            <a:endCxn id="229" idx="2"/>
          </p:cNvCxnSpPr>
          <p:nvPr/>
        </p:nvCxnSpPr>
        <p:spPr>
          <a:xfrm rot="10800000" flipH="1">
            <a:off x="2617552" y="4946740"/>
            <a:ext cx="521400" cy="6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9" name="Google Shape;239;p29"/>
          <p:cNvCxnSpPr>
            <a:stCxn id="227" idx="6"/>
            <a:endCxn id="230" idx="2"/>
          </p:cNvCxnSpPr>
          <p:nvPr/>
        </p:nvCxnSpPr>
        <p:spPr>
          <a:xfrm>
            <a:off x="2617552" y="4947340"/>
            <a:ext cx="519000" cy="13302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17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GLI SPORTELLI DIDATTICI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31" name="Google Shape;1031;p117"/>
          <p:cNvSpPr/>
          <p:nvPr/>
        </p:nvSpPr>
        <p:spPr>
          <a:xfrm>
            <a:off x="725416" y="1706063"/>
            <a:ext cx="8042975" cy="56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Sono tenuti dai docenti delle singole discipline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32" name="Google Shape;1032;p117"/>
          <p:cNvSpPr/>
          <p:nvPr/>
        </p:nvSpPr>
        <p:spPr>
          <a:xfrm>
            <a:off x="753342" y="5364566"/>
            <a:ext cx="7905991" cy="56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Si svolgono da gennaio a giugno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33" name="Google Shape;1033;p117"/>
          <p:cNvSpPr/>
          <p:nvPr/>
        </p:nvSpPr>
        <p:spPr>
          <a:xfrm>
            <a:off x="712104" y="4595748"/>
            <a:ext cx="8199531" cy="56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Prevedono la prenotazione on-line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34" name="Google Shape;1034;p117"/>
          <p:cNvSpPr/>
          <p:nvPr/>
        </p:nvSpPr>
        <p:spPr>
          <a:xfrm>
            <a:off x="720425" y="3540268"/>
            <a:ext cx="8101681" cy="88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Sono rivolti agli studenti che hanno riportato valutazioni insufficienti nel primo periodo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35" name="Google Shape;1035;p117"/>
          <p:cNvSpPr/>
          <p:nvPr/>
        </p:nvSpPr>
        <p:spPr>
          <a:xfrm>
            <a:off x="727080" y="2538016"/>
            <a:ext cx="8023406" cy="88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Consistono in lezioni individuali su specifici aspetti disciplinari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18"/>
          <p:cNvSpPr/>
          <p:nvPr/>
        </p:nvSpPr>
        <p:spPr>
          <a:xfrm>
            <a:off x="506013" y="390233"/>
            <a:ext cx="59927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 CORSI DI RECUPERO POMERIDIANI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41" name="Google Shape;1041;p118"/>
          <p:cNvSpPr/>
          <p:nvPr/>
        </p:nvSpPr>
        <p:spPr>
          <a:xfrm>
            <a:off x="758073" y="1123905"/>
            <a:ext cx="8092014" cy="83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Sono corsi tenuti dai docenti interni o esterni delle singole discipline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42" name="Google Shape;1042;p118"/>
          <p:cNvSpPr/>
          <p:nvPr/>
        </p:nvSpPr>
        <p:spPr>
          <a:xfrm>
            <a:off x="744762" y="3721308"/>
            <a:ext cx="8110002" cy="925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Sono attivati per tutte le discipline che prevedono prove scritte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43" name="Google Shape;1043;p118"/>
          <p:cNvSpPr/>
          <p:nvPr/>
        </p:nvSpPr>
        <p:spPr>
          <a:xfrm>
            <a:off x="753083" y="3049780"/>
            <a:ext cx="8097004" cy="57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Si tengono nel mese di luglio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44" name="Google Shape;1044;p118"/>
          <p:cNvSpPr/>
          <p:nvPr/>
        </p:nvSpPr>
        <p:spPr>
          <a:xfrm>
            <a:off x="759737" y="2059331"/>
            <a:ext cx="8095026" cy="88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Sono destinati agli studenti che alla fine del secondo periodo hanno ricevuto il debito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45" name="Google Shape;1045;p118"/>
          <p:cNvSpPr/>
          <p:nvPr/>
        </p:nvSpPr>
        <p:spPr>
          <a:xfrm>
            <a:off x="756044" y="4748404"/>
            <a:ext cx="8098719" cy="58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Non prevedono una partecipazione obbligatoria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46" name="Google Shape;1046;p118"/>
          <p:cNvSpPr/>
          <p:nvPr/>
        </p:nvSpPr>
        <p:spPr>
          <a:xfrm>
            <a:off x="3031413" y="5429784"/>
            <a:ext cx="5823350" cy="94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I genitori devono dichiarare se intendono non avvalersene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19"/>
          <p:cNvSpPr txBox="1"/>
          <p:nvPr/>
        </p:nvSpPr>
        <p:spPr>
          <a:xfrm>
            <a:off x="900000" y="2397899"/>
            <a:ext cx="7419758" cy="26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Le attività di valorizzazione delle eccellenze</a:t>
            </a:r>
            <a:endParaRPr sz="48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20"/>
          <p:cNvSpPr txBox="1"/>
          <p:nvPr/>
        </p:nvSpPr>
        <p:spPr>
          <a:xfrm>
            <a:off x="900000" y="2397899"/>
            <a:ext cx="7419758" cy="261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1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Praemiun Aristophaneum</a:t>
            </a:r>
            <a:endParaRPr sz="4800" b="0" i="1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21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62" name="Google Shape;1062;p121"/>
          <p:cNvSpPr/>
          <p:nvPr/>
        </p:nvSpPr>
        <p:spPr>
          <a:xfrm>
            <a:off x="1352709" y="2867767"/>
            <a:ext cx="6522707" cy="136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Consiste in una prova di intepretazione e contestualizzione di un brano tratto da una commedia di Aristofane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63" name="Google Shape;1063;p121"/>
          <p:cNvSpPr/>
          <p:nvPr/>
        </p:nvSpPr>
        <p:spPr>
          <a:xfrm>
            <a:off x="1340936" y="4388795"/>
            <a:ext cx="6522707" cy="190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La premiazione dei vincitori avviene in occasione della </a:t>
            </a:r>
            <a:r>
              <a:rPr lang="en-US" sz="2400" b="0" i="1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Giornata di studio su Aristofane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organizzata dal nostro liceo in collaborazione con l’Università </a:t>
            </a:r>
            <a:r>
              <a:rPr lang="en-US" sz="2400" b="0" i="1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La sapienza</a:t>
            </a:r>
            <a:endParaRPr sz="2400" b="0" i="1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64" name="Google Shape;1064;p121"/>
          <p:cNvSpPr/>
          <p:nvPr/>
        </p:nvSpPr>
        <p:spPr>
          <a:xfrm>
            <a:off x="1355641" y="1675040"/>
            <a:ext cx="6522707" cy="85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È un concorso rivolto agli studenti di tutti i Licei classici italiani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22"/>
          <p:cNvSpPr txBox="1"/>
          <p:nvPr/>
        </p:nvSpPr>
        <p:spPr>
          <a:xfrm>
            <a:off x="862121" y="2890296"/>
            <a:ext cx="7419758" cy="107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Altre competizioni</a:t>
            </a:r>
            <a:endParaRPr sz="48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23"/>
          <p:cNvSpPr/>
          <p:nvPr/>
        </p:nvSpPr>
        <p:spPr>
          <a:xfrm>
            <a:off x="1757215" y="3599369"/>
            <a:ext cx="6522707" cy="55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Giochi di Archimede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75" name="Google Shape;1075;p123"/>
          <p:cNvSpPr/>
          <p:nvPr/>
        </p:nvSpPr>
        <p:spPr>
          <a:xfrm>
            <a:off x="1757215" y="4295725"/>
            <a:ext cx="6522707" cy="74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Olimpiadi di Astronomia</a:t>
            </a:r>
            <a:endParaRPr sz="2400" b="0" i="1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76" name="Google Shape;1076;p123"/>
          <p:cNvSpPr/>
          <p:nvPr/>
        </p:nvSpPr>
        <p:spPr>
          <a:xfrm>
            <a:off x="1757215" y="2206791"/>
            <a:ext cx="6522707" cy="58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1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Certamina</a:t>
            </a: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 di lingue classiche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77" name="Google Shape;1077;p123"/>
          <p:cNvSpPr/>
          <p:nvPr/>
        </p:nvSpPr>
        <p:spPr>
          <a:xfrm>
            <a:off x="1757215" y="2909455"/>
            <a:ext cx="6522707" cy="55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Olimpiadi di Filosofia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24"/>
          <p:cNvSpPr txBox="1"/>
          <p:nvPr/>
        </p:nvSpPr>
        <p:spPr>
          <a:xfrm>
            <a:off x="862121" y="2589618"/>
            <a:ext cx="7025734" cy="167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Corsi di preparazione ai test universitari</a:t>
            </a:r>
            <a:endParaRPr sz="4800" b="0" i="0" u="none" strike="noStrike" cap="none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25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88" name="Google Shape;1088;p125"/>
          <p:cNvSpPr/>
          <p:nvPr/>
        </p:nvSpPr>
        <p:spPr>
          <a:xfrm>
            <a:off x="1699964" y="4802693"/>
            <a:ext cx="7008526" cy="55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Corsi di Chimica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89" name="Google Shape;1089;p125"/>
          <p:cNvSpPr/>
          <p:nvPr/>
        </p:nvSpPr>
        <p:spPr>
          <a:xfrm>
            <a:off x="1702895" y="3468836"/>
            <a:ext cx="7005595" cy="58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Corsi di Fisica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90" name="Google Shape;1090;p125"/>
          <p:cNvSpPr/>
          <p:nvPr/>
        </p:nvSpPr>
        <p:spPr>
          <a:xfrm>
            <a:off x="1705516" y="4143599"/>
            <a:ext cx="7002974" cy="55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Corsi di Matematica e Logica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91" name="Google Shape;1091;p125"/>
          <p:cNvSpPr/>
          <p:nvPr/>
        </p:nvSpPr>
        <p:spPr>
          <a:xfrm>
            <a:off x="1699964" y="5553522"/>
            <a:ext cx="7008526" cy="55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Corsi di Biologia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92" name="Google Shape;1092;p125"/>
          <p:cNvSpPr/>
          <p:nvPr/>
        </p:nvSpPr>
        <p:spPr>
          <a:xfrm>
            <a:off x="506013" y="1645426"/>
            <a:ext cx="8202478" cy="87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È finalizzato a preparare gli studenti ad affrontare i test d’ingresso universitari 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93" name="Google Shape;1093;p125"/>
          <p:cNvSpPr/>
          <p:nvPr/>
        </p:nvSpPr>
        <p:spPr>
          <a:xfrm>
            <a:off x="508317" y="2626960"/>
            <a:ext cx="8200174" cy="87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È strutturato in corsi tenuti in orario extra-curricolare</a:t>
            </a:r>
            <a:endParaRPr sz="2400" b="0" i="0" u="none" strike="noStrike" cap="none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26"/>
          <p:cNvSpPr txBox="1"/>
          <p:nvPr/>
        </p:nvSpPr>
        <p:spPr>
          <a:xfrm>
            <a:off x="1260000" y="2531885"/>
            <a:ext cx="6647183" cy="179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La didattica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1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extra moenia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/>
        </p:nvSpPr>
        <p:spPr>
          <a:xfrm>
            <a:off x="1248409" y="2397949"/>
            <a:ext cx="664718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 curricoli tradizionali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27"/>
          <p:cNvSpPr/>
          <p:nvPr/>
        </p:nvSpPr>
        <p:spPr>
          <a:xfrm>
            <a:off x="506013" y="390233"/>
            <a:ext cx="6987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CARATTERISTICHE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04" name="Google Shape;1104;p127"/>
          <p:cNvSpPr/>
          <p:nvPr/>
        </p:nvSpPr>
        <p:spPr>
          <a:xfrm>
            <a:off x="809081" y="2932687"/>
            <a:ext cx="7667552" cy="52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rappresentata da: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05" name="Google Shape;1105;p127"/>
          <p:cNvSpPr/>
          <p:nvPr/>
        </p:nvSpPr>
        <p:spPr>
          <a:xfrm>
            <a:off x="814952" y="1914683"/>
            <a:ext cx="7661682" cy="95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inserita nella progettazione didattica elaborata dai Consigli di classe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06" name="Google Shape;1106;p127"/>
          <p:cNvSpPr/>
          <p:nvPr/>
        </p:nvSpPr>
        <p:spPr>
          <a:xfrm>
            <a:off x="1498049" y="3519170"/>
            <a:ext cx="6978584" cy="52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Viaggi d’istruzione in Italia e in Europa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07" name="Google Shape;1107;p127"/>
          <p:cNvSpPr/>
          <p:nvPr/>
        </p:nvSpPr>
        <p:spPr>
          <a:xfrm>
            <a:off x="1503917" y="5543573"/>
            <a:ext cx="6972716" cy="77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Scambi culturali con le scuole superiori europee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08" name="Google Shape;1108;p127"/>
          <p:cNvSpPr/>
          <p:nvPr/>
        </p:nvSpPr>
        <p:spPr>
          <a:xfrm>
            <a:off x="1477223" y="4105653"/>
            <a:ext cx="6999410" cy="79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Campi scuola naturalistici o sportivi (ad esempio, il campus velico per le classi prime)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09" name="Google Shape;1109;p127"/>
          <p:cNvSpPr/>
          <p:nvPr/>
        </p:nvSpPr>
        <p:spPr>
          <a:xfrm>
            <a:off x="1493503" y="4957089"/>
            <a:ext cx="6983130" cy="52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Stages linguistici all’estero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1110" name="Google Shape;1110;p127"/>
          <p:cNvGrpSpPr/>
          <p:nvPr/>
        </p:nvGrpSpPr>
        <p:grpSpPr>
          <a:xfrm>
            <a:off x="4782645" y="215020"/>
            <a:ext cx="3853355" cy="1237860"/>
            <a:chOff x="992965" y="2561980"/>
            <a:chExt cx="5299458" cy="1800012"/>
          </a:xfrm>
        </p:grpSpPr>
        <p:pic>
          <p:nvPicPr>
            <p:cNvPr id="1111" name="Google Shape;1111;p127" descr="Bandiera italian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2965" y="2561992"/>
              <a:ext cx="2520000" cy="18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2" name="Google Shape;1112;p127" descr="Bandiera europe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72423" y="2561980"/>
              <a:ext cx="2520000" cy="180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28"/>
          <p:cNvSpPr/>
          <p:nvPr/>
        </p:nvSpPr>
        <p:spPr>
          <a:xfrm>
            <a:off x="506012" y="390233"/>
            <a:ext cx="3839903" cy="102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SCAMBIO CULTURALE CON GLI STATI UNITI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18" name="Google Shape;1118;p128"/>
          <p:cNvSpPr/>
          <p:nvPr/>
        </p:nvSpPr>
        <p:spPr>
          <a:xfrm>
            <a:off x="1959708" y="4959621"/>
            <a:ext cx="6647332" cy="93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Gli studenti sono selezionati alla fine del secondo anno di corso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19" name="Google Shape;1119;p128"/>
          <p:cNvSpPr/>
          <p:nvPr/>
        </p:nvSpPr>
        <p:spPr>
          <a:xfrm>
            <a:off x="635724" y="1993572"/>
            <a:ext cx="6706585" cy="55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Ha cadenza biennale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20" name="Google Shape;1120;p128"/>
          <p:cNvSpPr/>
          <p:nvPr/>
        </p:nvSpPr>
        <p:spPr>
          <a:xfrm>
            <a:off x="625309" y="4423649"/>
            <a:ext cx="7981731" cy="4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destinato ad un gruppo di interesse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21" name="Google Shape;1121;p128"/>
          <p:cNvSpPr/>
          <p:nvPr/>
        </p:nvSpPr>
        <p:spPr>
          <a:xfrm>
            <a:off x="1955330" y="5932471"/>
            <a:ext cx="6683065" cy="62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Gli studenti sono selezionati in base al merito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22" name="Google Shape;1122;p128"/>
          <p:cNvSpPr/>
          <p:nvPr/>
        </p:nvSpPr>
        <p:spPr>
          <a:xfrm>
            <a:off x="642650" y="3828970"/>
            <a:ext cx="7995746" cy="55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Ha la durata di venti giorni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23" name="Google Shape;1123;p128"/>
          <p:cNvSpPr/>
          <p:nvPr/>
        </p:nvSpPr>
        <p:spPr>
          <a:xfrm>
            <a:off x="642784" y="2588251"/>
            <a:ext cx="7964256" cy="120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Si tiene ad ottobre (partenza degli studenti dell’Aristofane) e ad aprile (arrivo a Roma degli studenti americani) del quarto anno di corso 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1124" name="Google Shape;1124;p128"/>
          <p:cNvGrpSpPr/>
          <p:nvPr/>
        </p:nvGrpSpPr>
        <p:grpSpPr>
          <a:xfrm>
            <a:off x="4534938" y="272165"/>
            <a:ext cx="4151223" cy="1250251"/>
            <a:chOff x="951614" y="3532294"/>
            <a:chExt cx="5280440" cy="1800438"/>
          </a:xfrm>
        </p:grpSpPr>
        <p:pic>
          <p:nvPicPr>
            <p:cNvPr id="1125" name="Google Shape;1125;p128" descr="Bandiera italian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1614" y="3532294"/>
              <a:ext cx="2520000" cy="18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6" name="Google Shape;1126;p128" descr="Bandiera Stati Uniti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12054" y="3532732"/>
              <a:ext cx="2520000" cy="180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29"/>
          <p:cNvSpPr/>
          <p:nvPr/>
        </p:nvSpPr>
        <p:spPr>
          <a:xfrm>
            <a:off x="506012" y="390233"/>
            <a:ext cx="4698973" cy="119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ESPERIENZE DI STUDIO INDIVIDUALI ALL’ESTERO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32" name="Google Shape;1132;p129"/>
          <p:cNvSpPr/>
          <p:nvPr/>
        </p:nvSpPr>
        <p:spPr>
          <a:xfrm>
            <a:off x="1359533" y="5226826"/>
            <a:ext cx="6907830" cy="141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La scuola supporta gli studenti curando i rapporti con le organizzazioni che si occupano della mobilità studentesca internazionale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33" name="Google Shape;1133;p129"/>
          <p:cNvSpPr/>
          <p:nvPr/>
        </p:nvSpPr>
        <p:spPr>
          <a:xfrm>
            <a:off x="1352992" y="2286229"/>
            <a:ext cx="6920912" cy="100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Possono avere luogo durante il IV anno di corso 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34" name="Google Shape;1134;p129"/>
          <p:cNvSpPr/>
          <p:nvPr/>
        </p:nvSpPr>
        <p:spPr>
          <a:xfrm>
            <a:off x="1347785" y="3446581"/>
            <a:ext cx="6931326" cy="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Possono durare da tre mesi ad un anno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135" name="Google Shape;1135;p129" descr="Mappa del mondo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9750" y="236473"/>
            <a:ext cx="3697781" cy="1895996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129"/>
          <p:cNvSpPr/>
          <p:nvPr/>
        </p:nvSpPr>
        <p:spPr>
          <a:xfrm>
            <a:off x="1347785" y="4228488"/>
            <a:ext cx="6931326" cy="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Possono svolgersi in Europa e nei paesi extra-europei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30"/>
          <p:cNvSpPr txBox="1"/>
          <p:nvPr/>
        </p:nvSpPr>
        <p:spPr>
          <a:xfrm>
            <a:off x="1248408" y="2555705"/>
            <a:ext cx="6647183" cy="17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L’offerta formativa pomeridiana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31"/>
          <p:cNvSpPr txBox="1"/>
          <p:nvPr/>
        </p:nvSpPr>
        <p:spPr>
          <a:xfrm>
            <a:off x="1248409" y="2151728"/>
            <a:ext cx="6647183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 corsi di lingua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32"/>
          <p:cNvSpPr/>
          <p:nvPr/>
        </p:nvSpPr>
        <p:spPr>
          <a:xfrm>
            <a:off x="506012" y="390234"/>
            <a:ext cx="4448131" cy="63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CORSI ATTIVATI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52" name="Google Shape;1152;p132"/>
          <p:cNvSpPr/>
          <p:nvPr/>
        </p:nvSpPr>
        <p:spPr>
          <a:xfrm>
            <a:off x="1923104" y="2471088"/>
            <a:ext cx="4070932" cy="55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Inglese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53" name="Google Shape;1153;p132"/>
          <p:cNvSpPr/>
          <p:nvPr/>
        </p:nvSpPr>
        <p:spPr>
          <a:xfrm>
            <a:off x="1933699" y="4278978"/>
            <a:ext cx="4067251" cy="4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Tedesco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54" name="Google Shape;1154;p132"/>
          <p:cNvSpPr/>
          <p:nvPr/>
        </p:nvSpPr>
        <p:spPr>
          <a:xfrm>
            <a:off x="1933699" y="3638588"/>
            <a:ext cx="4074392" cy="55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Spagnolo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55" name="Google Shape;1155;p132"/>
          <p:cNvSpPr/>
          <p:nvPr/>
        </p:nvSpPr>
        <p:spPr>
          <a:xfrm>
            <a:off x="1937206" y="2998198"/>
            <a:ext cx="4058346" cy="55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Francese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1156" name="Google Shape;1156;p132"/>
          <p:cNvGrpSpPr/>
          <p:nvPr/>
        </p:nvGrpSpPr>
        <p:grpSpPr>
          <a:xfrm>
            <a:off x="5582588" y="282257"/>
            <a:ext cx="2919766" cy="2062233"/>
            <a:chOff x="753138" y="1013906"/>
            <a:chExt cx="7584934" cy="5030490"/>
          </a:xfrm>
        </p:grpSpPr>
        <p:pic>
          <p:nvPicPr>
            <p:cNvPr id="1157" name="Google Shape;1157;p132" descr="Bandiera Franci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993" y="1016848"/>
              <a:ext cx="3790181" cy="251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8" name="Google Shape;1158;p132" descr="Bandiera Spagn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4975" y="1013906"/>
              <a:ext cx="3789639" cy="252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9" name="Google Shape;1159;p132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3138" y="3533369"/>
              <a:ext cx="3816000" cy="2504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0" name="Google Shape;1160;p132" descr="Bandiera German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8433" y="3524396"/>
              <a:ext cx="3789639" cy="25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33"/>
          <p:cNvSpPr/>
          <p:nvPr/>
        </p:nvSpPr>
        <p:spPr>
          <a:xfrm>
            <a:off x="506012" y="390234"/>
            <a:ext cx="4448131" cy="64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CARATTERISTICHE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66" name="Google Shape;1166;p133"/>
          <p:cNvSpPr/>
          <p:nvPr/>
        </p:nvSpPr>
        <p:spPr>
          <a:xfrm>
            <a:off x="506012" y="2686229"/>
            <a:ext cx="7922619" cy="55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Sono aperti a tutti gli studenti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67" name="Google Shape;1167;p133"/>
          <p:cNvSpPr/>
          <p:nvPr/>
        </p:nvSpPr>
        <p:spPr>
          <a:xfrm>
            <a:off x="506012" y="4361666"/>
            <a:ext cx="7964256" cy="78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Vanno dal livello A2 al livello C1 del quadro europeo delle lingue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1168" name="Google Shape;1168;p133"/>
          <p:cNvGrpSpPr/>
          <p:nvPr/>
        </p:nvGrpSpPr>
        <p:grpSpPr>
          <a:xfrm>
            <a:off x="5582588" y="282257"/>
            <a:ext cx="2919766" cy="2062233"/>
            <a:chOff x="753138" y="1013906"/>
            <a:chExt cx="7584934" cy="5030490"/>
          </a:xfrm>
        </p:grpSpPr>
        <p:pic>
          <p:nvPicPr>
            <p:cNvPr id="1169" name="Google Shape;1169;p133" descr="Bandiera Franci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993" y="1016848"/>
              <a:ext cx="3790181" cy="251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0" name="Google Shape;1170;p133" descr="Bandiera Spagn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4975" y="1013906"/>
              <a:ext cx="3789639" cy="252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1" name="Google Shape;1171;p133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3138" y="3533369"/>
              <a:ext cx="3816000" cy="2504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2" name="Google Shape;1172;p133" descr="Bandiera German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8433" y="3524396"/>
              <a:ext cx="3789639" cy="25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3" name="Google Shape;1173;p133"/>
          <p:cNvSpPr/>
          <p:nvPr/>
        </p:nvSpPr>
        <p:spPr>
          <a:xfrm>
            <a:off x="506012" y="3462320"/>
            <a:ext cx="7964255" cy="58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Sono tenuti da docenti madrelingua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34"/>
          <p:cNvSpPr/>
          <p:nvPr/>
        </p:nvSpPr>
        <p:spPr>
          <a:xfrm>
            <a:off x="506012" y="390234"/>
            <a:ext cx="4448131" cy="63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CARATTERISTICHE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1179" name="Google Shape;1179;p134"/>
          <p:cNvGrpSpPr/>
          <p:nvPr/>
        </p:nvGrpSpPr>
        <p:grpSpPr>
          <a:xfrm>
            <a:off x="5582588" y="282257"/>
            <a:ext cx="2919766" cy="2066045"/>
            <a:chOff x="753138" y="1013906"/>
            <a:chExt cx="7584934" cy="5039788"/>
          </a:xfrm>
        </p:grpSpPr>
        <p:pic>
          <p:nvPicPr>
            <p:cNvPr id="1180" name="Google Shape;1180;p134" descr="Bandiera Franci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993" y="1016848"/>
              <a:ext cx="3790181" cy="251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1" name="Google Shape;1181;p134" descr="Bandiera Spagn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4975" y="1013906"/>
              <a:ext cx="3789639" cy="252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2" name="Google Shape;1182;p134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3138" y="3533367"/>
              <a:ext cx="3787575" cy="2520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3" name="Google Shape;1183;p134" descr="Bandiera German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8433" y="3524396"/>
              <a:ext cx="3789639" cy="25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4" name="Google Shape;1184;p134"/>
          <p:cNvSpPr/>
          <p:nvPr/>
        </p:nvSpPr>
        <p:spPr>
          <a:xfrm>
            <a:off x="519471" y="1583421"/>
            <a:ext cx="4278538" cy="93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Ciascun corso ha la durata complessiva di 40 ore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85" name="Google Shape;1185;p134"/>
          <p:cNvSpPr/>
          <p:nvPr/>
        </p:nvSpPr>
        <p:spPr>
          <a:xfrm>
            <a:off x="513113" y="2664471"/>
            <a:ext cx="7981731" cy="4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Si tengono una volta a settimana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86" name="Google Shape;1186;p134"/>
          <p:cNvSpPr/>
          <p:nvPr/>
        </p:nvSpPr>
        <p:spPr>
          <a:xfrm>
            <a:off x="520623" y="3302199"/>
            <a:ext cx="8113903" cy="4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Ogni incontro ha la durata di due ore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87" name="Google Shape;1187;p134"/>
          <p:cNvSpPr/>
          <p:nvPr/>
        </p:nvSpPr>
        <p:spPr>
          <a:xfrm>
            <a:off x="506012" y="3939927"/>
            <a:ext cx="7988832" cy="4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Hanno il costo di 150 euro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88" name="Google Shape;1188;p134"/>
          <p:cNvSpPr/>
          <p:nvPr/>
        </p:nvSpPr>
        <p:spPr>
          <a:xfrm>
            <a:off x="2152047" y="4577655"/>
            <a:ext cx="6488837" cy="4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Non comprende il costo dei libri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89" name="Google Shape;1189;p134"/>
          <p:cNvSpPr/>
          <p:nvPr/>
        </p:nvSpPr>
        <p:spPr>
          <a:xfrm>
            <a:off x="2145689" y="5215382"/>
            <a:ext cx="6488837" cy="84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Non comprende il costo della tassa relativa dell’eventuale esame di certificazione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135"/>
          <p:cNvSpPr/>
          <p:nvPr/>
        </p:nvSpPr>
        <p:spPr>
          <a:xfrm>
            <a:off x="506012" y="390234"/>
            <a:ext cx="4448131" cy="63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CERTIFICAZIONI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95" name="Google Shape;1195;p135"/>
          <p:cNvSpPr/>
          <p:nvPr/>
        </p:nvSpPr>
        <p:spPr>
          <a:xfrm>
            <a:off x="537109" y="3453382"/>
            <a:ext cx="7981731" cy="4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Gli esami di certificazione si tengono presso le sedi dei relativi enti certificatori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96" name="Google Shape;1196;p135"/>
          <p:cNvSpPr/>
          <p:nvPr/>
        </p:nvSpPr>
        <p:spPr>
          <a:xfrm>
            <a:off x="554584" y="4581699"/>
            <a:ext cx="7964256" cy="146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 rapporti con gli enti certificatori sono tenuti, per ciascuna lingua, dai docenti referenti che curano l’espletamento di tutte le pratiche burocratiche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1197" name="Google Shape;1197;p135"/>
          <p:cNvGrpSpPr/>
          <p:nvPr/>
        </p:nvGrpSpPr>
        <p:grpSpPr>
          <a:xfrm>
            <a:off x="5582588" y="282257"/>
            <a:ext cx="2919766" cy="2062233"/>
            <a:chOff x="753138" y="1013906"/>
            <a:chExt cx="7584934" cy="5030490"/>
          </a:xfrm>
        </p:grpSpPr>
        <p:pic>
          <p:nvPicPr>
            <p:cNvPr id="1198" name="Google Shape;1198;p135" descr="Bandiera Francia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993" y="1016848"/>
              <a:ext cx="3790181" cy="251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9" name="Google Shape;1199;p135" descr="Bandiera Spagn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4975" y="1013906"/>
              <a:ext cx="3789639" cy="252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0" name="Google Shape;1200;p135" descr="Bandiera Regno Unit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3138" y="3533369"/>
              <a:ext cx="3816000" cy="2504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1" name="Google Shape;1201;p135" descr="Bandiera German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8433" y="3524396"/>
              <a:ext cx="3789639" cy="25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2" name="Google Shape;1202;p135"/>
          <p:cNvSpPr/>
          <p:nvPr/>
        </p:nvSpPr>
        <p:spPr>
          <a:xfrm>
            <a:off x="541169" y="2011091"/>
            <a:ext cx="4786033" cy="89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Sono rilasciate, per ciascuna lingua, dai relativi enti certificatori 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36"/>
          <p:cNvSpPr txBox="1"/>
          <p:nvPr/>
        </p:nvSpPr>
        <p:spPr>
          <a:xfrm>
            <a:off x="1248409" y="2151728"/>
            <a:ext cx="6647183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1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Adotta un monumento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/>
          <p:nvPr/>
        </p:nvSpPr>
        <p:spPr>
          <a:xfrm>
            <a:off x="1854864" y="2648584"/>
            <a:ext cx="2320295" cy="1552311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curricolo tradizionale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5034491" y="1038135"/>
            <a:ext cx="2169397" cy="1446950"/>
          </a:xfrm>
          <a:prstGeom prst="ellipse">
            <a:avLst/>
          </a:prstGeom>
          <a:solidFill>
            <a:srgbClr val="33CC00"/>
          </a:solidFill>
          <a:ln w="9525" cap="flat" cmpd="sng">
            <a:solidFill>
              <a:srgbClr val="33CC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Liceo classico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4968841" y="4267554"/>
            <a:ext cx="2320295" cy="1552311"/>
          </a:xfrm>
          <a:prstGeom prst="ellipse">
            <a:avLst/>
          </a:prstGeom>
          <a:solidFill>
            <a:srgbClr val="33CC00"/>
          </a:solidFill>
          <a:ln w="9525" cap="flat" cmpd="sng">
            <a:solidFill>
              <a:srgbClr val="33CC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Liceo Linguistico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31"/>
          <p:cNvCxnSpPr>
            <a:stCxn id="249" idx="6"/>
            <a:endCxn id="250" idx="2"/>
          </p:cNvCxnSpPr>
          <p:nvPr/>
        </p:nvCxnSpPr>
        <p:spPr>
          <a:xfrm rot="10800000" flipH="1">
            <a:off x="4175159" y="1761539"/>
            <a:ext cx="859200" cy="16632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53" name="Google Shape;253;p31"/>
          <p:cNvCxnSpPr>
            <a:stCxn id="249" idx="6"/>
            <a:endCxn id="251" idx="2"/>
          </p:cNvCxnSpPr>
          <p:nvPr/>
        </p:nvCxnSpPr>
        <p:spPr>
          <a:xfrm>
            <a:off x="4175159" y="3424739"/>
            <a:ext cx="793800" cy="161910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137"/>
          <p:cNvSpPr/>
          <p:nvPr/>
        </p:nvSpPr>
        <p:spPr>
          <a:xfrm>
            <a:off x="506012" y="390234"/>
            <a:ext cx="4448131" cy="63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3" name="Google Shape;1213;p137"/>
          <p:cNvSpPr/>
          <p:nvPr/>
        </p:nvSpPr>
        <p:spPr>
          <a:xfrm>
            <a:off x="616073" y="2297560"/>
            <a:ext cx="8019983" cy="84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Gli studenti, sotto la guida dei docenti di storia dell’arte, effettuano le seguenti attività: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4" name="Google Shape;1214;p137"/>
          <p:cNvSpPr/>
          <p:nvPr/>
        </p:nvSpPr>
        <p:spPr>
          <a:xfrm>
            <a:off x="1428515" y="3241733"/>
            <a:ext cx="7115852" cy="57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studio del monumento dell’area prescelta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5" name="Google Shape;1215;p137"/>
          <p:cNvSpPr/>
          <p:nvPr/>
        </p:nvSpPr>
        <p:spPr>
          <a:xfrm>
            <a:off x="616073" y="942502"/>
            <a:ext cx="8019983" cy="125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un progetto finalizzato allo studio dei monumenti di Roma o di aree particolarmente rilevanti dal punto di vista storico-artistico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6" name="Google Shape;1216;p137"/>
          <p:cNvSpPr/>
          <p:nvPr/>
        </p:nvSpPr>
        <p:spPr>
          <a:xfrm>
            <a:off x="1422400" y="3908183"/>
            <a:ext cx="7213656" cy="84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attività collegate al restauro e alla conservazione dei beni storico-artistici di Roma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7" name="Google Shape;1217;p137"/>
          <p:cNvSpPr/>
          <p:nvPr/>
        </p:nvSpPr>
        <p:spPr>
          <a:xfrm>
            <a:off x="1422400" y="4848872"/>
            <a:ext cx="7213656" cy="85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realizzazione di itinerari guidati destinati agli studenti e alle loro famiglie  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8" name="Google Shape;1218;p137"/>
          <p:cNvSpPr/>
          <p:nvPr/>
        </p:nvSpPr>
        <p:spPr>
          <a:xfrm>
            <a:off x="2401455" y="5804291"/>
            <a:ext cx="6234602" cy="88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possono svolgersi mediante presentazioni tradizionali o multimediali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38"/>
          <p:cNvSpPr txBox="1"/>
          <p:nvPr/>
        </p:nvSpPr>
        <p:spPr>
          <a:xfrm>
            <a:off x="900928" y="2947053"/>
            <a:ext cx="7342144" cy="963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laboratorio di muralismo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139"/>
          <p:cNvSpPr/>
          <p:nvPr/>
        </p:nvSpPr>
        <p:spPr>
          <a:xfrm>
            <a:off x="506012" y="390234"/>
            <a:ext cx="4448131" cy="63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29" name="Google Shape;1229;p139"/>
          <p:cNvSpPr/>
          <p:nvPr/>
        </p:nvSpPr>
        <p:spPr>
          <a:xfrm>
            <a:off x="654787" y="3754020"/>
            <a:ext cx="8093947" cy="52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tenuto da un docente di Scienze pittoriche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0" name="Google Shape;1230;p139"/>
          <p:cNvSpPr/>
          <p:nvPr/>
        </p:nvSpPr>
        <p:spPr>
          <a:xfrm>
            <a:off x="651608" y="2115757"/>
            <a:ext cx="8100305" cy="125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finalizzato alla riqualificazione di alcune pareti interne ed esterne dell’edificio scolastico attraverso la realizzazione di murales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40"/>
          <p:cNvSpPr/>
          <p:nvPr/>
        </p:nvSpPr>
        <p:spPr>
          <a:xfrm>
            <a:off x="506012" y="390234"/>
            <a:ext cx="4448131" cy="63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6" name="Google Shape;1236;p140"/>
          <p:cNvSpPr/>
          <p:nvPr/>
        </p:nvSpPr>
        <p:spPr>
          <a:xfrm>
            <a:off x="614424" y="1435363"/>
            <a:ext cx="8161017" cy="52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 murales consistono in: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7" name="Google Shape;1237;p140"/>
          <p:cNvSpPr/>
          <p:nvPr/>
        </p:nvSpPr>
        <p:spPr>
          <a:xfrm>
            <a:off x="1876567" y="2055830"/>
            <a:ext cx="6898874" cy="82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riproduzioni di opere classiche, moderne e contemporanee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8" name="Google Shape;1238;p140"/>
          <p:cNvSpPr/>
          <p:nvPr/>
        </p:nvSpPr>
        <p:spPr>
          <a:xfrm>
            <a:off x="1876567" y="2974518"/>
            <a:ext cx="6898874" cy="56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progetti grafici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9" name="Google Shape;1239;p140"/>
          <p:cNvSpPr/>
          <p:nvPr/>
        </p:nvSpPr>
        <p:spPr>
          <a:xfrm>
            <a:off x="1870209" y="3634961"/>
            <a:ext cx="6905232" cy="56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dettagli ingranditi di oggetti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40" name="Google Shape;1240;p140"/>
          <p:cNvSpPr/>
          <p:nvPr/>
        </p:nvSpPr>
        <p:spPr>
          <a:xfrm>
            <a:off x="1870209" y="4295403"/>
            <a:ext cx="6905232" cy="56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volti di personaggi famosi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41" name="Google Shape;1241;p140"/>
          <p:cNvSpPr/>
          <p:nvPr/>
        </p:nvSpPr>
        <p:spPr>
          <a:xfrm>
            <a:off x="1876567" y="4955845"/>
            <a:ext cx="6898874" cy="56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citazioni letterarie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42" name="Google Shape;1242;p140"/>
          <p:cNvSpPr/>
          <p:nvPr/>
        </p:nvSpPr>
        <p:spPr>
          <a:xfrm>
            <a:off x="1870209" y="5520464"/>
            <a:ext cx="6898874" cy="56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frammenti di poesie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41"/>
          <p:cNvSpPr txBox="1"/>
          <p:nvPr/>
        </p:nvSpPr>
        <p:spPr>
          <a:xfrm>
            <a:off x="1248409" y="2917160"/>
            <a:ext cx="6647183" cy="102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La scuola di teatro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42"/>
          <p:cNvSpPr/>
          <p:nvPr/>
        </p:nvSpPr>
        <p:spPr>
          <a:xfrm>
            <a:off x="506012" y="390234"/>
            <a:ext cx="4448131" cy="63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3" name="Google Shape;1253;p142"/>
          <p:cNvSpPr/>
          <p:nvPr/>
        </p:nvSpPr>
        <p:spPr>
          <a:xfrm>
            <a:off x="625309" y="3933224"/>
            <a:ext cx="8019983" cy="105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Gli studenti progettano l’allestimento di uno spettacolo teatrale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4" name="Google Shape;1254;p142"/>
          <p:cNvSpPr/>
          <p:nvPr/>
        </p:nvSpPr>
        <p:spPr>
          <a:xfrm>
            <a:off x="625309" y="4867773"/>
            <a:ext cx="8002424" cy="90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Lo spettacolo viene messo in scena alla fine dell’anno al Teatro Euclide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5" name="Google Shape;1255;p142"/>
          <p:cNvSpPr/>
          <p:nvPr/>
        </p:nvSpPr>
        <p:spPr>
          <a:xfrm>
            <a:off x="625309" y="2367484"/>
            <a:ext cx="8019983" cy="69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Ha una cadenza settimanale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6" name="Google Shape;1256;p142"/>
          <p:cNvSpPr/>
          <p:nvPr/>
        </p:nvSpPr>
        <p:spPr>
          <a:xfrm>
            <a:off x="625309" y="1672572"/>
            <a:ext cx="8019983" cy="69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un corso di teatro tenuto dal regista Gabriele Linari 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7" name="Google Shape;1257;p142"/>
          <p:cNvSpPr/>
          <p:nvPr/>
        </p:nvSpPr>
        <p:spPr>
          <a:xfrm>
            <a:off x="625309" y="3148141"/>
            <a:ext cx="8019983" cy="69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Ogni incontro ha la durata di due ore e mezza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43"/>
          <p:cNvSpPr txBox="1"/>
          <p:nvPr/>
        </p:nvSpPr>
        <p:spPr>
          <a:xfrm>
            <a:off x="1248409" y="2626081"/>
            <a:ext cx="6647183" cy="160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La scuola di teatro in lingua straniera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44"/>
          <p:cNvSpPr/>
          <p:nvPr/>
        </p:nvSpPr>
        <p:spPr>
          <a:xfrm>
            <a:off x="506012" y="390234"/>
            <a:ext cx="4448131" cy="63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68" name="Google Shape;1268;p144"/>
          <p:cNvSpPr/>
          <p:nvPr/>
        </p:nvSpPr>
        <p:spPr>
          <a:xfrm>
            <a:off x="646280" y="3402719"/>
            <a:ext cx="8019983" cy="56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 docenti sono esperti esterni madrelingua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69" name="Google Shape;1269;p144"/>
          <p:cNvSpPr/>
          <p:nvPr/>
        </p:nvSpPr>
        <p:spPr>
          <a:xfrm>
            <a:off x="655059" y="4475676"/>
            <a:ext cx="8002424" cy="527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Si conclude con uno spettacolo teatrale in lingua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70" name="Google Shape;1270;p144"/>
          <p:cNvSpPr/>
          <p:nvPr/>
        </p:nvSpPr>
        <p:spPr>
          <a:xfrm>
            <a:off x="649219" y="2046196"/>
            <a:ext cx="8014105" cy="84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una scuola di recitazione in lingua francese o spagnola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45"/>
          <p:cNvSpPr txBox="1"/>
          <p:nvPr/>
        </p:nvSpPr>
        <p:spPr>
          <a:xfrm>
            <a:off x="1248409" y="2736503"/>
            <a:ext cx="66471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1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Nuovo cinema Aristofane</a:t>
            </a:r>
            <a:endParaRPr sz="4000" b="1" i="1" u="none" strike="noStrike" cap="none">
              <a:solidFill>
                <a:srgbClr val="33663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" name="Google Shape;1280;p146" descr="cineforu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9935" y="308678"/>
            <a:ext cx="4503542" cy="1229813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146"/>
          <p:cNvSpPr/>
          <p:nvPr/>
        </p:nvSpPr>
        <p:spPr>
          <a:xfrm>
            <a:off x="506012" y="390234"/>
            <a:ext cx="4448131" cy="63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IL PROGETTO</a:t>
            </a:r>
            <a:endParaRPr sz="2400" b="1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2" name="Google Shape;1282;p146"/>
          <p:cNvSpPr/>
          <p:nvPr/>
        </p:nvSpPr>
        <p:spPr>
          <a:xfrm>
            <a:off x="589864" y="2619963"/>
            <a:ext cx="8019983" cy="48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 film proposti affrontano temi di stretta attualità storica e sociale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3" name="Google Shape;1283;p146"/>
          <p:cNvSpPr/>
          <p:nvPr/>
        </p:nvSpPr>
        <p:spPr>
          <a:xfrm>
            <a:off x="589864" y="4298015"/>
            <a:ext cx="8002424" cy="657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I film sono commentati dal critico Alberto Crespi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4" name="Google Shape;1284;p146"/>
          <p:cNvSpPr/>
          <p:nvPr/>
        </p:nvSpPr>
        <p:spPr>
          <a:xfrm>
            <a:off x="603501" y="1818414"/>
            <a:ext cx="8014105" cy="65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È un cineforum a cadenza mensile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5" name="Google Shape;1285;p146"/>
          <p:cNvSpPr/>
          <p:nvPr/>
        </p:nvSpPr>
        <p:spPr>
          <a:xfrm>
            <a:off x="593785" y="5104564"/>
            <a:ext cx="8002424" cy="108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Gli studenti si cimentano nella stesura di una sceneggiatura sul tema scelto per la rassegna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6" name="Google Shape;1286;p146"/>
          <p:cNvSpPr/>
          <p:nvPr/>
        </p:nvSpPr>
        <p:spPr>
          <a:xfrm>
            <a:off x="603501" y="3630865"/>
            <a:ext cx="8019983" cy="51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Ogni anno viene scelto un tema</a:t>
            </a:r>
            <a:endParaRPr sz="2400" b="0" i="0" u="none" strike="noStrike" cap="none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68</TotalTime>
  <Words>2519</Words>
  <Application>Microsoft Office PowerPoint</Application>
  <PresentationFormat>Presentazione su schermo (4:3)</PresentationFormat>
  <Paragraphs>479</Paragraphs>
  <Slides>105</Slides>
  <Notes>105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105</vt:i4>
      </vt:variant>
    </vt:vector>
  </HeadingPairs>
  <TitlesOfParts>
    <vt:vector size="110" baseType="lpstr">
      <vt:lpstr>Arial</vt:lpstr>
      <vt:lpstr>Calibri</vt:lpstr>
      <vt:lpstr>Palatino</vt:lpstr>
      <vt:lpstr>Tw Cen MT</vt:lpstr>
      <vt:lpstr>Circuito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antonnicola</dc:creator>
  <cp:lastModifiedBy>Stefania de amicis</cp:lastModifiedBy>
  <cp:revision>13</cp:revision>
  <dcterms:modified xsi:type="dcterms:W3CDTF">2021-11-06T11:44:26Z</dcterms:modified>
</cp:coreProperties>
</file>