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28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81" r:id="rId6"/>
    <p:sldId id="260" r:id="rId7"/>
    <p:sldId id="261" r:id="rId8"/>
    <p:sldId id="262" r:id="rId9"/>
    <p:sldId id="263" r:id="rId10"/>
    <p:sldId id="283" r:id="rId11"/>
    <p:sldId id="265" r:id="rId12"/>
    <p:sldId id="266" r:id="rId13"/>
    <p:sldId id="267" r:id="rId14"/>
    <p:sldId id="28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jIMXwOoX3SeOmYrm72HmGp8fp1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81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130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5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6785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222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4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008fe693c1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008fe693c1_1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247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739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962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48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1681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2" name="Google Shape;4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07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097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447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61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998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897ab91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897ab91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96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13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8563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921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6050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007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9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9426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4572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44518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63908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867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3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7671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1_Immagine con didascalia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>
            <a:spLocks noGrp="1"/>
          </p:cNvSpPr>
          <p:nvPr>
            <p:ph type="pic" idx="2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87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5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57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93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47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98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36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9281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23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teatronaturale.it/pensieri-e-parole/la-voce-dei-lettori/28702-i-veri-redditi-professionali-di-periti-agrari-e-agrotecnici-oltre-le-apparenze.ht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"/>
          <p:cNvSpPr txBox="1">
            <a:spLocks noGrp="1"/>
          </p:cNvSpPr>
          <p:nvPr>
            <p:ph type="ctrTitle"/>
          </p:nvPr>
        </p:nvSpPr>
        <p:spPr>
          <a:xfrm>
            <a:off x="777869" y="2406802"/>
            <a:ext cx="9626900" cy="1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</a:pPr>
            <a:r>
              <a:rPr lang="it-IT" sz="5200" dirty="0">
                <a:latin typeface="Castellar" panose="020A0402060406010301" pitchFamily="18" charset="0"/>
                <a:ea typeface="Arial"/>
                <a:cs typeface="Arial"/>
                <a:sym typeface="Arial"/>
              </a:rPr>
              <a:t>I.I.S.S. DOMIZIA LUCILLA</a:t>
            </a:r>
            <a:endParaRPr dirty="0">
              <a:latin typeface="Castellar" panose="020A0402060406010301" pitchFamily="18" charset="0"/>
            </a:endParaRPr>
          </a:p>
        </p:txBody>
      </p:sp>
      <p:sp>
        <p:nvSpPr>
          <p:cNvPr id="203" name="Google Shape;203;p1"/>
          <p:cNvSpPr txBox="1">
            <a:spLocks noGrp="1"/>
          </p:cNvSpPr>
          <p:nvPr>
            <p:ph type="subTitle" idx="1"/>
          </p:nvPr>
        </p:nvSpPr>
        <p:spPr>
          <a:xfrm>
            <a:off x="1336389" y="3978723"/>
            <a:ext cx="8144100" cy="174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4000" b="1" i="1" dirty="0">
              <a:highlight>
                <a:srgbClr val="FF99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36671"/>
              <a:buNone/>
            </a:pPr>
            <a:r>
              <a:rPr lang="it-IT" sz="8000" b="1" i="1" dirty="0">
                <a:solidFill>
                  <a:schemeClr val="accent2">
                    <a:lumMod val="50000"/>
                  </a:schemeClr>
                </a:solidFill>
                <a:latin typeface="Brush Script MT" panose="03060802040406070304" pitchFamily="66" charset="0"/>
                <a:ea typeface="Arial"/>
                <a:cs typeface="Arial"/>
                <a:sym typeface="Arial"/>
              </a:rPr>
              <a:t>Il futuro inizia con noi</a:t>
            </a:r>
            <a:endParaRPr sz="8000" b="1" dirty="0">
              <a:solidFill>
                <a:schemeClr val="accent2">
                  <a:lumMod val="5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204" name="Google Shape;2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83" y="478902"/>
            <a:ext cx="1266093" cy="126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1170" y="545205"/>
            <a:ext cx="1469867" cy="1266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20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9;p8">
            <a:extLst>
              <a:ext uri="{FF2B5EF4-FFF2-40B4-BE49-F238E27FC236}">
                <a16:creationId xmlns:a16="http://schemas.microsoft.com/office/drawing/2014/main" id="{453DF9AD-0157-423A-BBF0-6208C548D024}"/>
              </a:ext>
            </a:extLst>
          </p:cNvPr>
          <p:cNvSpPr txBox="1">
            <a:spLocks/>
          </p:cNvSpPr>
          <p:nvPr/>
        </p:nvSpPr>
        <p:spPr>
          <a:xfrm>
            <a:off x="2835907" y="1920240"/>
            <a:ext cx="4647197" cy="38446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just" defTabSz="914400" rtl="0">
              <a:lnSpc>
                <a:spcPct val="90000"/>
              </a:lnSpc>
              <a:buClr>
                <a:schemeClr val="lt1"/>
              </a:buClr>
              <a:buSzPts val="2400"/>
            </a:pPr>
            <a:endParaRPr lang="it-IT" sz="32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endParaRPr lang="it-IT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endParaRPr lang="it-IT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r>
              <a:rPr lang="it-IT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Arial"/>
                <a:cs typeface="Arial" panose="020B0604020202020204" pitchFamily="34" charset="0"/>
                <a:sym typeface="Arial"/>
              </a:rPr>
              <a:t>Sarai in grado di:</a:t>
            </a:r>
          </a:p>
          <a:p>
            <a:pPr marL="438150" indent="-342900" algn="just" defTabSz="914400" rtl="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100"/>
              <a:buFont typeface="Wingdings" panose="05000000000000000000" pitchFamily="2" charset="2"/>
              <a:buChar char="v"/>
            </a:pPr>
            <a:r>
              <a:rPr lang="it-IT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Arial"/>
                <a:cs typeface="Arial" panose="020B0604020202020204" pitchFamily="34" charset="0"/>
                <a:sym typeface="Arial"/>
              </a:rPr>
              <a:t>intervenire nella valorizzazione, produzione, trasformazione, conservazione e presentazione dei prodotti enogastronomici</a:t>
            </a:r>
          </a:p>
          <a:p>
            <a:pPr marL="95250" algn="just" defTabSz="914400" rtl="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SzPts val="2100"/>
            </a:pPr>
            <a:endParaRPr lang="it-IT" sz="2000" kern="0" dirty="0">
              <a:solidFill>
                <a:sysClr val="windowText" lastClr="000000"/>
              </a:solidFill>
              <a:latin typeface="Comic Sans MS" panose="030F0702030302020204" pitchFamily="66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38150" indent="-342900" algn="just" defTabSz="914400" rtl="0">
              <a:lnSpc>
                <a:spcPct val="90000"/>
              </a:lnSpc>
              <a:buClr>
                <a:schemeClr val="bg1"/>
              </a:buClr>
              <a:buSzPts val="2100"/>
              <a:buFont typeface="Wingdings" panose="05000000000000000000" pitchFamily="2" charset="2"/>
              <a:buChar char="v"/>
            </a:pPr>
            <a:r>
              <a:rPr lang="it-IT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Arial"/>
                <a:cs typeface="Arial" panose="020B0604020202020204" pitchFamily="34" charset="0"/>
                <a:sym typeface="Arial"/>
              </a:rPr>
              <a:t>operare nel sistema produttivo, promuovendo le tradizioni locali, nazionali e internazionali</a:t>
            </a:r>
          </a:p>
          <a:p>
            <a:pPr marL="95250" algn="just" defTabSz="914400" rtl="0">
              <a:lnSpc>
                <a:spcPct val="90000"/>
              </a:lnSpc>
              <a:buClr>
                <a:schemeClr val="bg1"/>
              </a:buClr>
              <a:buSzPts val="2100"/>
            </a:pPr>
            <a:endParaRPr lang="it-IT" sz="2000" kern="0" dirty="0">
              <a:solidFill>
                <a:sysClr val="windowText" lastClr="000000"/>
              </a:solidFill>
              <a:latin typeface="Comic Sans MS" panose="030F0702030302020204" pitchFamily="66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38150" indent="-342900" algn="just" defTabSz="914400" rtl="0">
              <a:lnSpc>
                <a:spcPct val="90000"/>
              </a:lnSpc>
              <a:buClr>
                <a:schemeClr val="bg1"/>
              </a:buClr>
              <a:buSzPts val="2100"/>
              <a:buFont typeface="Wingdings" panose="05000000000000000000" pitchFamily="2" charset="2"/>
              <a:buChar char="v"/>
            </a:pPr>
            <a:r>
              <a:rPr lang="it-IT" sz="2000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Arial"/>
                <a:cs typeface="Arial" panose="020B0604020202020204" pitchFamily="34" charset="0"/>
                <a:sym typeface="Arial"/>
              </a:rPr>
              <a:t>individuare le nuove tendenze enogastronomiche</a:t>
            </a: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endParaRPr lang="it-IT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endParaRPr lang="it-IT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endParaRPr lang="it-IT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 defTabSz="914400" rtl="0">
              <a:lnSpc>
                <a:spcPct val="90000"/>
              </a:lnSpc>
              <a:spcBef>
                <a:spcPts val="1000"/>
              </a:spcBef>
            </a:pPr>
            <a:r>
              <a:rPr lang="it-IT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13007E-0BDC-40DD-892A-1F06065C3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5338" y="1430867"/>
            <a:ext cx="5994401" cy="3996268"/>
          </a:xfrm>
          <a:prstGeom prst="rect">
            <a:avLst/>
          </a:prstGeom>
        </p:spPr>
      </p:pic>
      <p:sp>
        <p:nvSpPr>
          <p:cNvPr id="7" name="Google Shape;286;p7">
            <a:extLst>
              <a:ext uri="{FF2B5EF4-FFF2-40B4-BE49-F238E27FC236}">
                <a16:creationId xmlns:a16="http://schemas.microsoft.com/office/drawing/2014/main" id="{A3920FD0-41D4-4F73-B11B-4D96FEBDA726}"/>
              </a:ext>
            </a:extLst>
          </p:cNvPr>
          <p:cNvSpPr txBox="1"/>
          <p:nvPr/>
        </p:nvSpPr>
        <p:spPr>
          <a:xfrm>
            <a:off x="2553654" y="417830"/>
            <a:ext cx="5045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SETTORE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284;p7">
            <a:extLst>
              <a:ext uri="{FF2B5EF4-FFF2-40B4-BE49-F238E27FC236}">
                <a16:creationId xmlns:a16="http://schemas.microsoft.com/office/drawing/2014/main" id="{55275456-1B5E-474E-BE12-BE8D789250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5608" y="924680"/>
            <a:ext cx="3907793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CUCINA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2FE403A-6026-45BA-9628-0DAC6B306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5" y="261605"/>
            <a:ext cx="2247900" cy="29972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E81F1D9-3015-49EA-AF01-F71B791F5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7" y="3535680"/>
            <a:ext cx="230505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>
            <a:spLocks noGrp="1"/>
          </p:cNvSpPr>
          <p:nvPr>
            <p:ph type="title"/>
          </p:nvPr>
        </p:nvSpPr>
        <p:spPr>
          <a:xfrm>
            <a:off x="4323639" y="2033426"/>
            <a:ext cx="5866145" cy="79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it-IT" sz="32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SALA E VENDITA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10" name="Google Shape;3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94" y="104401"/>
            <a:ext cx="4796966" cy="373607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9"/>
          <p:cNvSpPr txBox="1"/>
          <p:nvPr/>
        </p:nvSpPr>
        <p:spPr>
          <a:xfrm>
            <a:off x="6290971" y="1391176"/>
            <a:ext cx="14128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SETTORE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313" name="Google Shape;313;p9"/>
          <p:cNvSpPr txBox="1"/>
          <p:nvPr/>
        </p:nvSpPr>
        <p:spPr>
          <a:xfrm>
            <a:off x="140794" y="3945768"/>
            <a:ext cx="9060357" cy="28161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it-IT" sz="19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Sarai in grado di: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sz="19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45085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Wingdings" panose="05000000000000000000" pitchFamily="2" charset="2"/>
              <a:buChar char="v"/>
            </a:pPr>
            <a:r>
              <a:rPr lang="it-IT" sz="19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svolgere attività operative e gestionali in relazione all’amministrazione, produzione, organizzazione, erogazione e vendita di prodotti e servizi enogastronomici.</a:t>
            </a:r>
          </a:p>
          <a:p>
            <a:pPr marL="10795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</a:pPr>
            <a:endParaRPr sz="19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45085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Wingdings" panose="05000000000000000000" pitchFamily="2" charset="2"/>
              <a:buChar char="v"/>
            </a:pPr>
            <a:r>
              <a:rPr lang="it-IT" sz="19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interpretare lo sviluppo delle filiere enogastronomiche per adeguare la produzione e la vendita in relazione alla richiesta dei mercati e della clientela, valorizzando i prodotti tipici.</a:t>
            </a:r>
            <a:endParaRPr sz="19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45816" y="2349184"/>
            <a:ext cx="3966468" cy="26443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 txBox="1">
            <a:spLocks noGrp="1"/>
          </p:cNvSpPr>
          <p:nvPr>
            <p:ph type="title"/>
          </p:nvPr>
        </p:nvSpPr>
        <p:spPr>
          <a:xfrm>
            <a:off x="672996" y="504121"/>
            <a:ext cx="3633878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it-IT" sz="32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PASTICCERIA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319" name="Google Shape;319;p10"/>
          <p:cNvSpPr txBox="1">
            <a:spLocks noGrp="1"/>
          </p:cNvSpPr>
          <p:nvPr>
            <p:ph type="body" idx="1"/>
          </p:nvPr>
        </p:nvSpPr>
        <p:spPr>
          <a:xfrm>
            <a:off x="379827" y="1704372"/>
            <a:ext cx="4401300" cy="43513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Sarai in grado di: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sz="20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intervenire nella valorizzazione, produzione, trasformazione, conservazione e presentazione dei prodotti dolciari e di forneria.</a:t>
            </a:r>
          </a:p>
          <a:p>
            <a:pPr marL="1016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endParaRPr sz="20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operare nel sistema produttivo.</a:t>
            </a:r>
          </a:p>
          <a:p>
            <a:pPr marL="1016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endParaRPr sz="20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promuovere le tradizioni locali, nazionali e internazionali.</a:t>
            </a:r>
          </a:p>
          <a:p>
            <a:pPr marL="1016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endParaRPr sz="20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Wingdings" panose="05000000000000000000" pitchFamily="2" charset="2"/>
              <a:buChar char="v"/>
            </a:pPr>
            <a:r>
              <a:rPr lang="it-IT" sz="20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individuare le nuove tendenze della pasticceria artigianale e industriale.</a:t>
            </a:r>
            <a:endParaRPr sz="20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1481" y="3651299"/>
            <a:ext cx="3527901" cy="286397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"/>
          <p:cNvSpPr txBox="1"/>
          <p:nvPr/>
        </p:nvSpPr>
        <p:spPr>
          <a:xfrm>
            <a:off x="1228239" y="319476"/>
            <a:ext cx="25233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SETTORE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22" y="342729"/>
            <a:ext cx="4755879" cy="31705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9736" y="3955191"/>
            <a:ext cx="26924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"/>
          <p:cNvSpPr txBox="1">
            <a:spLocks noGrp="1"/>
          </p:cNvSpPr>
          <p:nvPr>
            <p:ph type="title"/>
          </p:nvPr>
        </p:nvSpPr>
        <p:spPr>
          <a:xfrm>
            <a:off x="-27042" y="108887"/>
            <a:ext cx="5961421" cy="1626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it-IT" sz="27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La carriera inizia tra i banchi di scuola…</a:t>
            </a:r>
            <a:br>
              <a:rPr lang="it-IT" sz="27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</a:br>
            <a:br>
              <a:rPr lang="it-IT" sz="27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</a:br>
            <a:r>
              <a:rPr lang="it-IT" dirty="0">
                <a:latin typeface="Comic Sans MS" panose="030F0702030302020204" pitchFamily="66" charset="0"/>
              </a:rPr>
              <a:t>FUTURI </a:t>
            </a: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SBOCCHI LAVORATIVI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329" name="Google Shape;329;p11"/>
          <p:cNvSpPr txBox="1">
            <a:spLocks noGrp="1"/>
          </p:cNvSpPr>
          <p:nvPr>
            <p:ph type="body" idx="1"/>
          </p:nvPr>
        </p:nvSpPr>
        <p:spPr>
          <a:xfrm>
            <a:off x="284752" y="4977006"/>
            <a:ext cx="2339966" cy="17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PASTICCERIA</a:t>
            </a:r>
            <a:endParaRPr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/>
                <a:cs typeface="Arial"/>
                <a:sym typeface="Arial"/>
              </a:rPr>
              <a:t>Mastro Pasticcere</a:t>
            </a:r>
            <a:endParaRPr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Esperto lieviti</a:t>
            </a:r>
            <a:endParaRPr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Panificatore</a:t>
            </a:r>
            <a:endParaRPr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 txBox="1"/>
          <p:nvPr/>
        </p:nvSpPr>
        <p:spPr>
          <a:xfrm>
            <a:off x="6646036" y="4773772"/>
            <a:ext cx="3399309" cy="211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"/>
                <a:cs typeface="Arial" panose="020B0604020202020204" pitchFamily="34" charset="0"/>
                <a:sym typeface="Arial"/>
              </a:rPr>
              <a:t>ENOGASTRONOMIA</a:t>
            </a:r>
            <a:endParaRPr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Food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and </a:t>
            </a:r>
            <a:r>
              <a:rPr lang="it-I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Beverage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Manager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Chef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Aiuto cuoco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Responsabile mense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 txBox="1"/>
          <p:nvPr/>
        </p:nvSpPr>
        <p:spPr>
          <a:xfrm>
            <a:off x="223124" y="1946703"/>
            <a:ext cx="4695900" cy="2638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ACCOGLACCOGLIENZA</a:t>
            </a:r>
            <a:endParaRPr lang="it-IT" dirty="0">
              <a:latin typeface="Comic Sans MS" panose="030F0702030302020204" pitchFamily="66" charset="0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ACCOGLIENZA 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Direttore d’albergo, Receptionist, Portiere d’albergo, Hostess-Steward di terra o di volo, Segretario/a d’azienda, Guida Turistica, Animatore turistico, Interprete, Responsabile di Agenzia di Viaggio, Tour operator, Travel Blogger, Organizzatore congressuale, </a:t>
            </a:r>
            <a:r>
              <a:rPr lang="it-I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Event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Planner, ecc.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2" name="Google Shape;332;p11"/>
          <p:cNvSpPr txBox="1"/>
          <p:nvPr/>
        </p:nvSpPr>
        <p:spPr>
          <a:xfrm>
            <a:off x="3007234" y="4717327"/>
            <a:ext cx="3399309" cy="1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SALA E</a:t>
            </a:r>
            <a:r>
              <a:rPr lang="it-IT" sz="1800" dirty="0">
                <a:solidFill>
                  <a:schemeClr val="lt1"/>
                </a:solidFill>
              </a:rPr>
              <a:t> VENDITA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2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SALA E VENDITA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Food</a:t>
            </a:r>
            <a:r>
              <a:rPr lang="it-IT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and </a:t>
            </a:r>
            <a:r>
              <a:rPr lang="it-IT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Beverage</a:t>
            </a:r>
            <a:r>
              <a:rPr lang="it-IT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Manager</a:t>
            </a: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Maitre</a:t>
            </a:r>
            <a:endParaRPr lang="it-IT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Sommellier</a:t>
            </a:r>
            <a:endParaRPr lang="it-IT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Barman </a:t>
            </a:r>
            <a:endParaRPr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33" name="Google Shape;333;p11"/>
          <p:cNvSpPr txBox="1"/>
          <p:nvPr/>
        </p:nvSpPr>
        <p:spPr>
          <a:xfrm>
            <a:off x="9274003" y="5959644"/>
            <a:ext cx="311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/>
              <a:t>...E MOLTO ALTRO</a:t>
            </a:r>
            <a:endParaRPr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196" y="564237"/>
            <a:ext cx="6808741" cy="40852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2A1B30-5975-449C-A3CE-34C8D3C5050B}"/>
              </a:ext>
            </a:extLst>
          </p:cNvPr>
          <p:cNvSpPr txBox="1"/>
          <p:nvPr/>
        </p:nvSpPr>
        <p:spPr>
          <a:xfrm>
            <a:off x="1291590" y="175736"/>
            <a:ext cx="7063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LABORATORI ED ALTRE RISORSE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32B9AF-76E8-437A-A69F-F7B94FA38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67" y="3667688"/>
            <a:ext cx="3899780" cy="25998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7E2604F-5985-43DE-9336-F59C0F02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74" y="3671916"/>
            <a:ext cx="3280420" cy="25913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821012-44C7-4282-B22A-B0BFE3210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47" y="760511"/>
            <a:ext cx="4231343" cy="282089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5DE6E7A-9186-46E0-BB06-B50D8397C8CE}"/>
              </a:ext>
            </a:extLst>
          </p:cNvPr>
          <p:cNvSpPr txBox="1"/>
          <p:nvPr/>
        </p:nvSpPr>
        <p:spPr>
          <a:xfrm>
            <a:off x="259974" y="791124"/>
            <a:ext cx="6669743" cy="22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L’Istituto è dotato delle seguenti risorse:</a:t>
            </a:r>
            <a:endParaRPr lang="it-IT" dirty="0">
              <a:latin typeface="Comic Sans MS" panose="030F0702030302020204" pitchFamily="66" charset="0"/>
            </a:endParaRPr>
          </a:p>
          <a:p>
            <a:pPr marL="457200" lvl="0" indent="-3683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2 Laboratori di accoglienza</a:t>
            </a:r>
            <a:endParaRPr lang="it-IT" dirty="0">
              <a:latin typeface="Comic Sans MS" panose="030F0702030302020204" pitchFamily="66" charset="0"/>
            </a:endParaRPr>
          </a:p>
          <a:p>
            <a:pPr marL="457200" lvl="0" indent="-368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2 Laboratori di Cucina</a:t>
            </a:r>
            <a:endParaRPr lang="it-IT" dirty="0">
              <a:latin typeface="Comic Sans MS" panose="030F0702030302020204" pitchFamily="66" charset="0"/>
            </a:endParaRPr>
          </a:p>
          <a:p>
            <a:pPr marL="457200" lvl="0" indent="-368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1 Laboratorio di Pasticceria</a:t>
            </a:r>
            <a:endParaRPr lang="it-IT" dirty="0">
              <a:latin typeface="Comic Sans MS" panose="030F0702030302020204" pitchFamily="66" charset="0"/>
            </a:endParaRPr>
          </a:p>
          <a:p>
            <a:pPr marL="457200" lvl="0" indent="-368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2 Laboratori di Sala e Bar</a:t>
            </a:r>
          </a:p>
          <a:p>
            <a:pPr marL="889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endParaRPr lang="it-IT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8890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All’interno dei suddetti laboratori è obbligatorio indossare le relative divise.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90F234-45BC-403A-B082-355B8DC09CDA}"/>
              </a:ext>
            </a:extLst>
          </p:cNvPr>
          <p:cNvSpPr txBox="1"/>
          <p:nvPr/>
        </p:nvSpPr>
        <p:spPr>
          <a:xfrm>
            <a:off x="7802880" y="4335455"/>
            <a:ext cx="40036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3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Biblioteca</a:t>
            </a:r>
          </a:p>
          <a:p>
            <a:pPr marL="342900" lvl="0" indent="-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3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Laboratorio di chimica</a:t>
            </a:r>
          </a:p>
          <a:p>
            <a:pPr marL="342900" lvl="0" indent="-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3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Laboratorio linguistico</a:t>
            </a:r>
            <a:endParaRPr lang="it-IT" dirty="0">
              <a:solidFill>
                <a:schemeClr val="dk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42900" lvl="0" indent="-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3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Laboratorio di informatica</a:t>
            </a:r>
          </a:p>
          <a:p>
            <a:pPr marL="342900" lvl="0" indent="-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3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Aula Multimediale</a:t>
            </a:r>
          </a:p>
          <a:p>
            <a:pPr marL="342900" lvl="0" indent="-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3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2 Palestre</a:t>
            </a:r>
            <a:endParaRPr lang="it-IT" dirty="0">
              <a:solidFill>
                <a:schemeClr val="dk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DF058C-5FB7-4866-9559-48C54D793350}"/>
              </a:ext>
            </a:extLst>
          </p:cNvPr>
          <p:cNvSpPr txBox="1"/>
          <p:nvPr/>
        </p:nvSpPr>
        <p:spPr>
          <a:xfrm>
            <a:off x="3333445" y="6303129"/>
            <a:ext cx="374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Tutte la aule sono dotate di LIM.</a:t>
            </a:r>
            <a:endParaRPr lang="it-IT" dirty="0">
              <a:solidFill>
                <a:schemeClr val="dk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8798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"/>
          <p:cNvSpPr txBox="1">
            <a:spLocks noGrp="1"/>
          </p:cNvSpPr>
          <p:nvPr>
            <p:ph type="title"/>
          </p:nvPr>
        </p:nvSpPr>
        <p:spPr>
          <a:xfrm>
            <a:off x="843280" y="435770"/>
            <a:ext cx="8554720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it-IT" sz="3200" b="1" dirty="0">
                <a:latin typeface="Comic Sans MS" panose="030F0702030302020204" pitchFamily="66" charset="0"/>
              </a:rPr>
              <a:t>PCTO</a:t>
            </a:r>
            <a:br>
              <a:rPr lang="it-IT" sz="3200" b="1" dirty="0">
                <a:latin typeface="Comic Sans MS" panose="030F0702030302020204" pitchFamily="66" charset="0"/>
              </a:rPr>
            </a:br>
            <a:r>
              <a:rPr lang="it-IT" sz="3200" b="1" dirty="0">
                <a:latin typeface="Comic Sans MS" panose="030F0702030302020204" pitchFamily="66" charset="0"/>
              </a:rPr>
              <a:t>(ex Alternanza Scuola-Lavoro)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347" name="Google Shape;347;p13"/>
          <p:cNvSpPr txBox="1">
            <a:spLocks noGrp="1"/>
          </p:cNvSpPr>
          <p:nvPr>
            <p:ph type="body" sz="half" idx="2"/>
          </p:nvPr>
        </p:nvSpPr>
        <p:spPr>
          <a:xfrm>
            <a:off x="228600" y="1930399"/>
            <a:ext cx="9921240" cy="4348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sz="2408" dirty="0">
                <a:latin typeface="Comic Sans MS" panose="030F0702030302020204" pitchFamily="66" charset="0"/>
              </a:rPr>
              <a:t>Il PCTO è una metodologia di insegnamento e di apprendimento che potenzia la maturazione personale dell’allievo mediante il collegamento della formazione in aula con l’esperienza pratica in ambienti operativi reali.</a:t>
            </a:r>
            <a:endParaRPr sz="2408" dirty="0"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8" dirty="0"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408" dirty="0"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sz="3400" dirty="0">
                <a:latin typeface="Comic Sans MS" panose="030F0702030302020204" pitchFamily="66" charset="0"/>
              </a:rPr>
              <a:t>I nostri allievi delle classi 3°- 4°- 5° svolgono lo stage formativo in ciascuno dei quattro indirizzi presso strutture ristorative e/o ricettive. </a:t>
            </a:r>
            <a:endParaRPr sz="3400" dirty="0"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sz="3400" dirty="0">
                <a:latin typeface="Comic Sans MS" panose="030F0702030302020204" pitchFamily="66" charset="0"/>
              </a:rPr>
              <a:t>Essi costituiscono un primo approccio al mondo del lavoro in Italia e all’estero.</a:t>
            </a:r>
            <a:endParaRPr sz="3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4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7455408" y="-1"/>
            <a:ext cx="473659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1" name="Google Shape;361;p14" descr="Immagine che contiene persona, posando, gruppo, persone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 t="32117" r="1" b="19984"/>
          <a:stretch/>
        </p:blipFill>
        <p:spPr>
          <a:xfrm>
            <a:off x="7477039" y="68533"/>
            <a:ext cx="4619389" cy="221269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4"/>
          <p:cNvSpPr txBox="1">
            <a:spLocks noGrp="1"/>
          </p:cNvSpPr>
          <p:nvPr>
            <p:ph type="title"/>
          </p:nvPr>
        </p:nvSpPr>
        <p:spPr>
          <a:xfrm>
            <a:off x="191933" y="483998"/>
            <a:ext cx="7087552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sz="32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AMPLIAMENTO DELL’OFFERTA FORMATIVA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365" name="Google Shape;365;p14"/>
          <p:cNvSpPr txBox="1">
            <a:spLocks noGrp="1"/>
          </p:cNvSpPr>
          <p:nvPr>
            <p:ph type="body" sz="half" idx="2"/>
          </p:nvPr>
        </p:nvSpPr>
        <p:spPr>
          <a:xfrm>
            <a:off x="381001" y="2675964"/>
            <a:ext cx="5494252" cy="300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735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Wingdings" panose="05000000000000000000" pitchFamily="2" charset="2"/>
              <a:buChar char="v"/>
            </a:pPr>
            <a:r>
              <a:rPr lang="it-IT" sz="1800" dirty="0">
                <a:solidFill>
                  <a:srgbClr val="2222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Visite didattiche presso strutture turistiche del territorio</a:t>
            </a:r>
          </a:p>
          <a:p>
            <a:pPr marL="4445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</a:pPr>
            <a:endParaRPr sz="1800" dirty="0">
              <a:solidFill>
                <a:srgbClr val="2222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873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Wingdings" panose="05000000000000000000" pitchFamily="2" charset="2"/>
              <a:buChar char="v"/>
            </a:pPr>
            <a:r>
              <a:rPr lang="it-IT" sz="1800" dirty="0">
                <a:solidFill>
                  <a:srgbClr val="2222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Interventi con esperti esterni </a:t>
            </a:r>
          </a:p>
          <a:p>
            <a:pPr marL="444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</a:pPr>
            <a:endParaRPr sz="1800" dirty="0">
              <a:solidFill>
                <a:srgbClr val="2222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873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Wingdings" panose="05000000000000000000" pitchFamily="2" charset="2"/>
              <a:buChar char="v"/>
            </a:pPr>
            <a:r>
              <a:rPr lang="it-IT" sz="1800" dirty="0">
                <a:solidFill>
                  <a:srgbClr val="2222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Collaborazione con le associazioni di categoria e le aziende del territorio </a:t>
            </a:r>
          </a:p>
          <a:p>
            <a:pPr marL="444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</a:pPr>
            <a:endParaRPr sz="1800" dirty="0">
              <a:solidFill>
                <a:srgbClr val="2222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873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Wingdings" panose="05000000000000000000" pitchFamily="2" charset="2"/>
              <a:buChar char="v"/>
            </a:pPr>
            <a:r>
              <a:rPr lang="it-IT" sz="1800" dirty="0">
                <a:solidFill>
                  <a:srgbClr val="2222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Potenziamento linguistico (certificazioni linguistiche)</a:t>
            </a:r>
          </a:p>
          <a:p>
            <a:pPr marL="4445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</a:pPr>
            <a:endParaRPr sz="1800" dirty="0">
              <a:solidFill>
                <a:srgbClr val="2222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873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Wingdings" panose="05000000000000000000" pitchFamily="2" charset="2"/>
              <a:buChar char="v"/>
            </a:pPr>
            <a:r>
              <a:rPr lang="it-IT" sz="1800" dirty="0">
                <a:solidFill>
                  <a:srgbClr val="2222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Progetti interni</a:t>
            </a:r>
            <a:endParaRPr sz="1800" dirty="0">
              <a:solidFill>
                <a:srgbClr val="2222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14" descr="Immagine che contiene persona, esterni, gruppo, foll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 t="16079" r="4" b="36246"/>
          <a:stretch/>
        </p:blipFill>
        <p:spPr>
          <a:xfrm>
            <a:off x="7466879" y="4575766"/>
            <a:ext cx="4641021" cy="221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4" descr="Immagine che contiene persona, gruppo, persone, interni&#10;&#10;Descrizione generata automaticamente"/>
          <p:cNvPicPr preferRelativeResize="0"/>
          <p:nvPr/>
        </p:nvPicPr>
        <p:blipFill rotWithShape="1">
          <a:blip r:embed="rId8">
            <a:alphaModFix/>
          </a:blip>
          <a:srcRect t="23871" r="4" b="12207"/>
          <a:stretch/>
        </p:blipFill>
        <p:spPr>
          <a:xfrm>
            <a:off x="5959353" y="2360467"/>
            <a:ext cx="4180327" cy="2118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08fe693c1_11_5"/>
          <p:cNvSpPr txBox="1">
            <a:spLocks noGrp="1"/>
          </p:cNvSpPr>
          <p:nvPr>
            <p:ph type="title"/>
          </p:nvPr>
        </p:nvSpPr>
        <p:spPr>
          <a:xfrm>
            <a:off x="29697" y="306119"/>
            <a:ext cx="10202400" cy="108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0" lvl="0" indent="-342900" algn="l" rtl="0">
              <a:spcBef>
                <a:spcPts val="100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Partecipazione a concorsi professionalizzanti nazionali e internazionali</a:t>
            </a:r>
            <a:endParaRPr sz="2100" dirty="0">
              <a:solidFill>
                <a:schemeClr val="tx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81000" lvl="0" indent="-342900" algn="l" rtl="0">
              <a:spcBef>
                <a:spcPts val="100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Partecipazione ad eventi professionalizzanti nel territorio</a:t>
            </a:r>
            <a:endParaRPr sz="2100" dirty="0">
              <a:solidFill>
                <a:schemeClr val="tx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381000" lvl="0" indent="-342900" algn="l" rtl="0">
              <a:spcBef>
                <a:spcPts val="1000"/>
              </a:spcBef>
              <a:spcAft>
                <a:spcPts val="0"/>
              </a:spcAft>
              <a:buSzPts val="2100"/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Viaggi di istruzione in Italia e all’estero </a:t>
            </a:r>
            <a:endParaRPr sz="354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3" name="Google Shape;373;g1008fe693c1_1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12" y="2179282"/>
            <a:ext cx="3906899" cy="333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1008fe693c1_11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2989" y="3844844"/>
            <a:ext cx="3906899" cy="281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1008fe693c1_1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2977" y="3844844"/>
            <a:ext cx="2986401" cy="239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008fe693c1_11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0" y="1387019"/>
            <a:ext cx="3318602" cy="183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5"/>
          <p:cNvSpPr txBox="1">
            <a:spLocks noGrp="1"/>
          </p:cNvSpPr>
          <p:nvPr>
            <p:ph type="title"/>
          </p:nvPr>
        </p:nvSpPr>
        <p:spPr>
          <a:xfrm>
            <a:off x="1039046" y="93830"/>
            <a:ext cx="9515775" cy="99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it-IT" sz="2800" dirty="0">
                <a:latin typeface="Comic Sans MS" panose="030F0702030302020204" pitchFamily="66" charset="0"/>
              </a:rPr>
              <a:t>NUOVE TECNOLOGIE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382" name="Google Shape;382;p15"/>
          <p:cNvSpPr txBox="1">
            <a:spLocks noGrp="1"/>
          </p:cNvSpPr>
          <p:nvPr>
            <p:ph type="body" sz="half" idx="2"/>
          </p:nvPr>
        </p:nvSpPr>
        <p:spPr>
          <a:xfrm>
            <a:off x="6595559" y="1258006"/>
            <a:ext cx="5377365" cy="247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omic Sans MS" panose="030F0702030302020204" pitchFamily="66" charset="0"/>
              </a:rPr>
              <a:t>Registro elettronico: su CLASSEVIVA tutte le comunicazioni</a:t>
            </a:r>
            <a:endParaRPr sz="1800" dirty="0">
              <a:latin typeface="Comic Sans MS" panose="030F0702030302020204" pitchFamily="66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omic Sans MS" panose="030F0702030302020204" pitchFamily="66" charset="0"/>
              </a:rPr>
              <a:t>tra gli studenti,  le loro famiglie e la scuola</a:t>
            </a:r>
            <a:endParaRPr sz="1600" dirty="0">
              <a:latin typeface="Comic Sans MS" panose="030F0702030302020204" pitchFamily="66" charset="0"/>
            </a:endParaRPr>
          </a:p>
        </p:txBody>
      </p:sp>
      <p:pic>
        <p:nvPicPr>
          <p:cNvPr id="385" name="Google Shape;3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7593" y="4554016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5"/>
          <p:cNvSpPr txBox="1"/>
          <p:nvPr/>
        </p:nvSpPr>
        <p:spPr>
          <a:xfrm>
            <a:off x="6595561" y="4593525"/>
            <a:ext cx="213188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Piattaforma </a:t>
            </a:r>
            <a:r>
              <a:rPr lang="it-IT" sz="2100" dirty="0" err="1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Classroom</a:t>
            </a:r>
            <a:r>
              <a:rPr lang="it-IT" sz="21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: per la didattica a distanza</a:t>
            </a:r>
            <a:endParaRPr sz="21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7" name="Google Shape;3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534" y="1216750"/>
            <a:ext cx="5147400" cy="16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634" y="5078892"/>
            <a:ext cx="1617300" cy="10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A940B5-27B3-427F-B7B2-E6E3FF9320E5}"/>
              </a:ext>
            </a:extLst>
          </p:cNvPr>
          <p:cNvSpPr txBox="1"/>
          <p:nvPr/>
        </p:nvSpPr>
        <p:spPr>
          <a:xfrm>
            <a:off x="694108" y="2986169"/>
            <a:ext cx="5147399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1200" b="1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dirty="0">
                <a:latin typeface="Comic Sans MS" panose="030F0702030302020204" pitchFamily="66" charset="0"/>
              </a:rPr>
              <a:t>Sito d’istituto: vi si possono trovare tutte le informazioni su curricolo e progetti.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6968BC-5D01-497F-8A87-814E8D56A057}"/>
              </a:ext>
            </a:extLst>
          </p:cNvPr>
          <p:cNvSpPr txBox="1"/>
          <p:nvPr/>
        </p:nvSpPr>
        <p:spPr>
          <a:xfrm>
            <a:off x="694108" y="4972253"/>
            <a:ext cx="3380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Comic Sans MS" panose="030F0702030302020204" pitchFamily="66" charset="0"/>
              </a:rPr>
              <a:t>Mail istituzionale: per tutti gli studenti e gli insegnanti per interagire tra loro         nella didattica a distanza </a:t>
            </a:r>
          </a:p>
          <a:p>
            <a:endParaRPr lang="it-IT" dirty="0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E896371-58ED-F654-3070-3348D35FE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1547" y="2342597"/>
            <a:ext cx="3015091" cy="12871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677333" y="220138"/>
            <a:ext cx="10427813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it-IT" sz="3200" dirty="0">
                <a:latin typeface="Comic Sans MS" panose="030F0702030302020204" pitchFamily="66" charset="0"/>
              </a:rPr>
              <a:t>PROGETTI              ---            INCLUSIONE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395" name="Google Shape;395;p16"/>
          <p:cNvSpPr txBox="1">
            <a:spLocks noGrp="1"/>
          </p:cNvSpPr>
          <p:nvPr>
            <p:ph idx="1"/>
          </p:nvPr>
        </p:nvSpPr>
        <p:spPr>
          <a:xfrm>
            <a:off x="325650" y="1498604"/>
            <a:ext cx="4266670" cy="44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Nella scuola è attivo lo sportello d’ascolto.</a:t>
            </a:r>
            <a:endParaRPr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Vengono realizzate attività integrative opzionali di vario genere per favorire l’espressione delle proprie emozioni, la riflessione, l’ascolto, il confronto, la consapevolezza di sé e la relazione positiva con gli altri. </a:t>
            </a:r>
            <a:endParaRPr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Vengono inoltre attuate iniziative di educazione alla salute e di educazione alla legalità. </a:t>
            </a:r>
            <a:endParaRPr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sz="2000" b="1" dirty="0">
                <a:solidFill>
                  <a:schemeClr val="dk1"/>
                </a:solidFill>
              </a:rPr>
              <a:t> 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sz="half" idx="2"/>
          </p:nvPr>
        </p:nvSpPr>
        <p:spPr>
          <a:xfrm>
            <a:off x="5389433" y="1402326"/>
            <a:ext cx="4796524" cy="526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endParaRPr sz="236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 scuola promuove iniziative a favore e per l’inclusione di tutti gli studenti.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endParaRPr sz="1800"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Attiva percorsi individualizzati e personalizzati per accompagnare al successo formativo tutti gli studenti utilizzando le risorse specifiche dell’indirizzo e il clima di accoglienza della comunità scolastica come strumento di aggregazione e confronto. 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endParaRPr sz="1800"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Ogni anno viene elaborato il Piano Annuale d’Inclusione, frutto del coinvolgimento di docenti, genitori, studenti e figure professionali di supporto. </a:t>
            </a: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 organizzano simulazioni aziendali per consentire agli studenti di sperimentare le conoscenze professionali e le abilità pratiche acquisite.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endParaRPr sz="236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None/>
            </a:pPr>
            <a:endParaRPr sz="2160" dirty="0">
              <a:solidFill>
                <a:schemeClr val="dk1"/>
              </a:solidFill>
              <a:highlight>
                <a:srgbClr val="00FF00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"/>
          <p:cNvSpPr txBox="1">
            <a:spLocks noGrp="1"/>
          </p:cNvSpPr>
          <p:nvPr>
            <p:ph type="title"/>
          </p:nvPr>
        </p:nvSpPr>
        <p:spPr>
          <a:xfrm>
            <a:off x="2682841" y="340067"/>
            <a:ext cx="597668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sz="4400" dirty="0">
                <a:latin typeface="Castellar" panose="020A0402060406010301" pitchFamily="18" charset="0"/>
                <a:ea typeface="Arial"/>
                <a:cs typeface="Arial"/>
                <a:sym typeface="Arial"/>
              </a:rPr>
              <a:t>Le nostre sedi </a:t>
            </a:r>
            <a:endParaRPr sz="4400" dirty="0">
              <a:latin typeface="Castellar" panose="020A0402060406010301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7780" y="2189601"/>
            <a:ext cx="5484900" cy="3444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image2.jpeg" descr="https://lh5.googleusercontent.com/V6dqQtDRxyWbuVUCdzt4Lvy7DIT6bLMUFszoe6UEzVkf4lctCm9WyJZXW-8F2BOudiW6eefNMfoojqXxPR_9HEUYZVGZu2pOhONBkpJORGPZ0A8Q3Hq4IzfA23BkaMh9SRTgMnO3"/>
          <p:cNvPicPr>
            <a:picLocks noGrp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736079" y="2128775"/>
            <a:ext cx="4778141" cy="35048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2" name="Google Shape;212;p2"/>
          <p:cNvSpPr txBox="1"/>
          <p:nvPr/>
        </p:nvSpPr>
        <p:spPr>
          <a:xfrm>
            <a:off x="1777156" y="5867386"/>
            <a:ext cx="2407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1" i="0" u="none" strike="noStrike" cap="none">
                <a:solidFill>
                  <a:schemeClr val="lt1"/>
                </a:solidFill>
              </a:rPr>
              <a:t>Istituto Alberghiero</a:t>
            </a:r>
            <a:endParaRPr sz="2100" b="1"/>
          </a:p>
        </p:txBody>
      </p:sp>
      <p:sp>
        <p:nvSpPr>
          <p:cNvPr id="213" name="Google Shape;213;p2"/>
          <p:cNvSpPr txBox="1"/>
          <p:nvPr/>
        </p:nvSpPr>
        <p:spPr>
          <a:xfrm>
            <a:off x="7713082" y="5867236"/>
            <a:ext cx="2065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1" dirty="0">
                <a:solidFill>
                  <a:schemeClr val="lt1"/>
                </a:solidFill>
              </a:rPr>
              <a:t>Istituto Agrario</a:t>
            </a:r>
            <a:endParaRPr sz="21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 txBox="1">
            <a:spLocks noGrp="1"/>
          </p:cNvSpPr>
          <p:nvPr>
            <p:ph type="title"/>
          </p:nvPr>
        </p:nvSpPr>
        <p:spPr>
          <a:xfrm>
            <a:off x="677334" y="148590"/>
            <a:ext cx="8596668" cy="1781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12700" marR="254000" algn="ctr">
              <a:lnSpc>
                <a:spcPct val="85000"/>
              </a:lnSpc>
              <a:spcAft>
                <a:spcPts val="0"/>
              </a:spcAft>
            </a:pPr>
            <a:br>
              <a:rPr lang="it-IT" dirty="0"/>
            </a:br>
            <a:r>
              <a:rPr lang="it-IT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Agricoltura, Sviluppo Rurale, Valorizzazione dei prodotti del territorio, gestione delle risorse forestali e montane</a:t>
            </a:r>
            <a:br>
              <a:rPr lang="it-IT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Piano di Studio</a:t>
            </a:r>
            <a:br>
              <a:rPr lang="it-IT" sz="27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PRIMO BIENNIO</a:t>
            </a:r>
            <a:r>
              <a:rPr lang="it-IT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it-IT" sz="27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259957-6DC5-43B5-B805-D88A41A75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337518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sz="2000" b="1" dirty="0">
                <a:latin typeface="Comic Sans MS" panose="030F0702030302020204" pitchFamily="66" charset="0"/>
              </a:rPr>
              <a:t>Area generale</a:t>
            </a:r>
          </a:p>
        </p:txBody>
      </p:sp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792856FB-6BE6-45AD-A0CD-F83746C223F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5334719"/>
              </p:ext>
            </p:extLst>
          </p:nvPr>
        </p:nvGraphicFramePr>
        <p:xfrm>
          <a:off x="676275" y="2934434"/>
          <a:ext cx="4184650" cy="290835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89709">
                  <a:extLst>
                    <a:ext uri="{9D8B030D-6E8A-4147-A177-3AD203B41FA5}">
                      <a16:colId xmlns:a16="http://schemas.microsoft.com/office/drawing/2014/main" val="3695501491"/>
                    </a:ext>
                  </a:extLst>
                </a:gridCol>
                <a:gridCol w="550020">
                  <a:extLst>
                    <a:ext uri="{9D8B030D-6E8A-4147-A177-3AD203B41FA5}">
                      <a16:colId xmlns:a16="http://schemas.microsoft.com/office/drawing/2014/main" val="89528320"/>
                    </a:ext>
                  </a:extLst>
                </a:gridCol>
                <a:gridCol w="494367">
                  <a:extLst>
                    <a:ext uri="{9D8B030D-6E8A-4147-A177-3AD203B41FA5}">
                      <a16:colId xmlns:a16="http://schemas.microsoft.com/office/drawing/2014/main" val="3648234537"/>
                    </a:ext>
                  </a:extLst>
                </a:gridCol>
                <a:gridCol w="450554">
                  <a:extLst>
                    <a:ext uri="{9D8B030D-6E8A-4147-A177-3AD203B41FA5}">
                      <a16:colId xmlns:a16="http://schemas.microsoft.com/office/drawing/2014/main" val="1278216038"/>
                    </a:ext>
                  </a:extLst>
                </a:gridCol>
              </a:tblGrid>
              <a:tr h="455291">
                <a:tc gridSpan="4">
                  <a:txBody>
                    <a:bodyPr/>
                    <a:lstStyle/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it-IT" sz="9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18490" marR="60579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NUOVI</a:t>
                      </a:r>
                      <a:r>
                        <a:rPr lang="it-IT" sz="1100" b="1" spc="-1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PROFESSIONALI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129477"/>
                  </a:ext>
                </a:extLst>
              </a:tr>
              <a:tr h="177025">
                <a:tc gridSpan="4">
                  <a:txBody>
                    <a:bodyPr/>
                    <a:lstStyle/>
                    <a:p>
                      <a:pPr marL="618490" marR="604520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538234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PRIMO</a:t>
                      </a:r>
                      <a:r>
                        <a:rPr lang="it-IT" sz="1000" b="1" spc="-15" dirty="0">
                          <a:solidFill>
                            <a:srgbClr val="538234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solidFill>
                            <a:srgbClr val="538234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BIENNIO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871423"/>
                  </a:ext>
                </a:extLst>
              </a:tr>
              <a:tr h="319710">
                <a:tc>
                  <a:txBody>
                    <a:bodyPr/>
                    <a:lstStyle/>
                    <a:p>
                      <a:pPr marL="52070" marR="8890" algn="ctr">
                        <a:lnSpc>
                          <a:spcPts val="1325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r>
                        <a:rPr lang="it-IT" sz="1000" b="1" spc="-15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GENERALE</a:t>
                      </a:r>
                      <a:r>
                        <a:rPr lang="it-IT" sz="1000" b="1" spc="-15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COMUNE A</a:t>
                      </a:r>
                      <a:r>
                        <a:rPr lang="it-IT" sz="1000" b="1" spc="-15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TUTTI</a:t>
                      </a:r>
                      <a:r>
                        <a:rPr lang="it-IT" sz="1000" b="1" spc="-5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GLI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1435" marR="38735" algn="ctr">
                        <a:lnSpc>
                          <a:spcPts val="126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INDIRIZZI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30"/>
                        </a:spcBef>
                      </a:pPr>
                      <a:r>
                        <a:rPr lang="it-IT" sz="11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7800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30"/>
                        </a:spcBef>
                      </a:pPr>
                      <a:r>
                        <a:rPr lang="it-IT" sz="11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70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30"/>
                        </a:spcBef>
                      </a:pPr>
                      <a:r>
                        <a:rPr lang="it-IT" sz="11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 marR="1905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674085"/>
                  </a:ext>
                </a:extLst>
              </a:tr>
              <a:tr h="177025">
                <a:tc>
                  <a:txBody>
                    <a:bodyPr/>
                    <a:lstStyle/>
                    <a:p>
                      <a:pPr marL="50165" marR="3873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</a:t>
                      </a:r>
                      <a:r>
                        <a:rPr lang="it-IT" sz="1000" b="1" spc="-1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CULTURALI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29213"/>
                  </a:ext>
                </a:extLst>
              </a:tr>
              <a:tr h="177025">
                <a:tc>
                  <a:txBody>
                    <a:bodyPr/>
                    <a:lstStyle/>
                    <a:p>
                      <a:pPr marL="51435" marR="3873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dei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linguaggi: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Italiano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62560" algn="l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38430" algn="l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005218"/>
                  </a:ext>
                </a:extLst>
              </a:tr>
              <a:tr h="178209">
                <a:tc>
                  <a:txBody>
                    <a:bodyPr/>
                    <a:lstStyle/>
                    <a:p>
                      <a:pPr marL="52070" marR="3873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dei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linguaggi: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Inglese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197485" algn="l">
                        <a:spcBef>
                          <a:spcPts val="65"/>
                        </a:spcBef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173355" algn="l">
                        <a:spcBef>
                          <a:spcPts val="65"/>
                        </a:spcBef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64911"/>
                  </a:ext>
                </a:extLst>
              </a:tr>
              <a:tr h="177025">
                <a:tc>
                  <a:txBody>
                    <a:bodyPr/>
                    <a:lstStyle/>
                    <a:p>
                      <a:pPr marL="50800" marR="3873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matematico:</a:t>
                      </a:r>
                      <a:r>
                        <a:rPr lang="it-IT" sz="1000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162560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138430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792422"/>
                  </a:ext>
                </a:extLst>
              </a:tr>
              <a:tr h="338656"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</a:pPr>
                      <a:r>
                        <a:rPr lang="it-IT" sz="11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635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storico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sociale: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Storia,</a:t>
                      </a:r>
                      <a:r>
                        <a:rPr lang="it-IT" sz="1000" spc="-2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Geografia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</a:pPr>
                      <a:r>
                        <a:rPr lang="it-IT" sz="11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3040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</a:pPr>
                      <a:r>
                        <a:rPr lang="it-IT" sz="11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1435" marR="3683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"/>
                        </a:spcBef>
                      </a:pPr>
                      <a:r>
                        <a:rPr lang="it-IT" sz="11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3355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658543"/>
                  </a:ext>
                </a:extLst>
              </a:tr>
              <a:tr h="177025">
                <a:tc>
                  <a:txBody>
                    <a:bodyPr/>
                    <a:lstStyle/>
                    <a:p>
                      <a:pPr marL="50165" marR="3873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Diritto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97485" algn="l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73355" algn="l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381830"/>
                  </a:ext>
                </a:extLst>
              </a:tr>
              <a:tr h="178209">
                <a:tc>
                  <a:txBody>
                    <a:bodyPr/>
                    <a:lstStyle/>
                    <a:p>
                      <a:pPr marL="50800" marR="3873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PASSA</a:t>
                      </a:r>
                      <a:r>
                        <a:rPr lang="it-IT" sz="1000" b="1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ALL'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INDIRIZZO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5"/>
                        </a:spcBef>
                      </a:pPr>
                      <a:r>
                        <a:rPr lang="it-IT" sz="10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5"/>
                        </a:spcBef>
                      </a:pPr>
                      <a:r>
                        <a:rPr lang="it-IT" sz="10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5"/>
                        </a:spcBef>
                      </a:pPr>
                      <a:r>
                        <a:rPr lang="it-IT" sz="10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993723"/>
                  </a:ext>
                </a:extLst>
              </a:tr>
              <a:tr h="177025">
                <a:tc>
                  <a:txBody>
                    <a:bodyPr/>
                    <a:lstStyle/>
                    <a:p>
                      <a:pPr marL="52070" marR="3873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Scienze</a:t>
                      </a:r>
                      <a:r>
                        <a:rPr lang="it-IT" sz="1000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motorie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197485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173355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081879"/>
                  </a:ext>
                </a:extLst>
              </a:tr>
              <a:tr h="177025">
                <a:tc>
                  <a:txBody>
                    <a:bodyPr/>
                    <a:lstStyle/>
                    <a:p>
                      <a:pPr marL="50800" marR="3873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IRC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alternativa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197485" algn="l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173355" algn="l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838977"/>
                  </a:ext>
                </a:extLst>
              </a:tr>
              <a:tr h="185313">
                <a:tc>
                  <a:txBody>
                    <a:bodyPr/>
                    <a:lstStyle/>
                    <a:p>
                      <a:pPr marL="50165" marR="3873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476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1.188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162560" algn="l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594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138430" algn="l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594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263611"/>
                  </a:ext>
                </a:extLst>
              </a:tr>
            </a:tbl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360DD8A-FB2E-4915-A67B-01BCB5ED1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it-IT" sz="1800" b="1" dirty="0">
                <a:latin typeface="Comic Sans MS" panose="030F0702030302020204" pitchFamily="66" charset="0"/>
              </a:rPr>
              <a:t>Asse scientifico, tecnologico e professionale</a:t>
            </a: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43116332-CA06-4603-963F-B0BBC13C81E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79580759"/>
              </p:ext>
            </p:extLst>
          </p:nvPr>
        </p:nvGraphicFramePr>
        <p:xfrm>
          <a:off x="5087938" y="2919393"/>
          <a:ext cx="4186236" cy="319646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90729">
                  <a:extLst>
                    <a:ext uri="{9D8B030D-6E8A-4147-A177-3AD203B41FA5}">
                      <a16:colId xmlns:a16="http://schemas.microsoft.com/office/drawing/2014/main" val="909398156"/>
                    </a:ext>
                  </a:extLst>
                </a:gridCol>
                <a:gridCol w="550228">
                  <a:extLst>
                    <a:ext uri="{9D8B030D-6E8A-4147-A177-3AD203B41FA5}">
                      <a16:colId xmlns:a16="http://schemas.microsoft.com/office/drawing/2014/main" val="1317430278"/>
                    </a:ext>
                  </a:extLst>
                </a:gridCol>
                <a:gridCol w="494554">
                  <a:extLst>
                    <a:ext uri="{9D8B030D-6E8A-4147-A177-3AD203B41FA5}">
                      <a16:colId xmlns:a16="http://schemas.microsoft.com/office/drawing/2014/main" val="3960380599"/>
                    </a:ext>
                  </a:extLst>
                </a:gridCol>
                <a:gridCol w="450725">
                  <a:extLst>
                    <a:ext uri="{9D8B030D-6E8A-4147-A177-3AD203B41FA5}">
                      <a16:colId xmlns:a16="http://schemas.microsoft.com/office/drawing/2014/main" val="3753766919"/>
                    </a:ext>
                  </a:extLst>
                </a:gridCol>
              </a:tblGrid>
              <a:tr h="455463">
                <a:tc gridSpan="4">
                  <a:txBody>
                    <a:bodyPr/>
                    <a:lstStyle/>
                    <a:p>
                      <a:pPr algn="l">
                        <a:spcBef>
                          <a:spcPts val="20"/>
                        </a:spcBef>
                      </a:pPr>
                      <a:r>
                        <a:rPr lang="it-IT" sz="9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18490" marR="60706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AGRICOLTURA,</a:t>
                      </a:r>
                      <a:r>
                        <a:rPr lang="it-IT" sz="1000" b="1" spc="-1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SVILUPPO</a:t>
                      </a:r>
                      <a:r>
                        <a:rPr lang="it-IT" sz="1000" b="1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RURALE</a:t>
                      </a:r>
                      <a:r>
                        <a:rPr lang="it-IT" sz="1000" b="1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000" b="1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SILVICULTURA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231719"/>
                  </a:ext>
                </a:extLst>
              </a:tr>
              <a:tr h="177092">
                <a:tc gridSpan="4">
                  <a:txBody>
                    <a:bodyPr/>
                    <a:lstStyle/>
                    <a:p>
                      <a:pPr marL="618490" marR="603250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538234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BIENNIO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308232"/>
                  </a:ext>
                </a:extLst>
              </a:tr>
              <a:tr h="177092">
                <a:tc>
                  <a:txBody>
                    <a:bodyPr/>
                    <a:lstStyle/>
                    <a:p>
                      <a:pPr marL="50165" marR="3873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</a:t>
                      </a:r>
                      <a:r>
                        <a:rPr lang="it-IT" sz="1000" b="1" spc="-1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CULTURALI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370" marR="2476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330"/>
                        </a:lnSpc>
                        <a:spcBef>
                          <a:spcPts val="65"/>
                        </a:spcBef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marR="19050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780191"/>
                  </a:ext>
                </a:extLst>
              </a:tr>
              <a:tr h="613602">
                <a:tc>
                  <a:txBody>
                    <a:bodyPr/>
                    <a:lstStyle/>
                    <a:p>
                      <a:pPr marL="69850" marR="55880" indent="-635" algn="ctr">
                        <a:spcBef>
                          <a:spcPts val="56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 scientifico tecnologico e professionale</a:t>
                      </a:r>
                      <a:r>
                        <a:rPr lang="it-IT" sz="1000" spc="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(scienze integrate/ TIC /discipline di indirizzo), di</a:t>
                      </a:r>
                      <a:r>
                        <a:rPr lang="it-IT" sz="1000" spc="-23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cui: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"/>
                        </a:spcBef>
                      </a:pPr>
                      <a:r>
                        <a:rPr lang="it-IT" sz="14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9370" marR="2349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2560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925" marR="1905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374825"/>
                  </a:ext>
                </a:extLst>
              </a:tr>
              <a:tr h="246389">
                <a:tc>
                  <a:txBody>
                    <a:bodyPr/>
                    <a:lstStyle/>
                    <a:p>
                      <a:pPr marL="371475" algn="l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Scienze</a:t>
                      </a:r>
                      <a:r>
                        <a:rPr lang="it-IT" sz="10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</a:t>
                      </a:r>
                      <a:r>
                        <a:rPr lang="it-IT" sz="10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CHIMICA-FISICA- SC.NATURALI E BIOLOGICHE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l">
                        <a:spcBef>
                          <a:spcPts val="83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264/297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"/>
                        </a:spcBef>
                      </a:pPr>
                      <a:r>
                        <a:rPr lang="it-IT" sz="7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3025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8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132/148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"/>
                        </a:spcBef>
                      </a:pPr>
                      <a:r>
                        <a:rPr lang="it-IT" sz="7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8260" algn="l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132/149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42080"/>
                  </a:ext>
                </a:extLst>
              </a:tr>
              <a:tr h="177092">
                <a:tc>
                  <a:txBody>
                    <a:bodyPr/>
                    <a:lstStyle/>
                    <a:p>
                      <a:pPr marL="52070" marR="3873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Ecologia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Pedologia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4765" algn="ctr">
                        <a:lnSpc>
                          <a:spcPts val="133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198/264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R="86360" algn="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99/132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1968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99/132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49209"/>
                  </a:ext>
                </a:extLst>
              </a:tr>
              <a:tr h="178276">
                <a:tc>
                  <a:txBody>
                    <a:bodyPr/>
                    <a:lstStyle/>
                    <a:p>
                      <a:pPr marL="50800" marR="3873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TIC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51435" marR="3683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19050"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060945"/>
                  </a:ext>
                </a:extLst>
              </a:tr>
              <a:tr h="177092">
                <a:tc>
                  <a:txBody>
                    <a:bodyPr/>
                    <a:lstStyle/>
                    <a:p>
                      <a:pPr marL="52070" marR="3873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Laboratorio</a:t>
                      </a:r>
                      <a:r>
                        <a:rPr lang="it-IT" sz="1000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scienze</a:t>
                      </a:r>
                      <a:r>
                        <a:rPr lang="it-IT" sz="1000" spc="-2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000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tecnologie</a:t>
                      </a:r>
                      <a:r>
                        <a:rPr lang="it-IT" sz="1000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agrarie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476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264/330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57785" algn="r"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132/165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19685" algn="ctr"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it-IT" sz="8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132/165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404755"/>
                  </a:ext>
                </a:extLst>
              </a:tr>
              <a:tr h="177092">
                <a:tc>
                  <a:txBody>
                    <a:bodyPr/>
                    <a:lstStyle/>
                    <a:p>
                      <a:pPr marL="52070" marR="3810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INDIRIZZO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23495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924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162560"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19050"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546295"/>
                  </a:ext>
                </a:extLst>
              </a:tr>
              <a:tr h="182422">
                <a:tc>
                  <a:txBody>
                    <a:bodyPr/>
                    <a:lstStyle/>
                    <a:p>
                      <a:pPr marL="49530" marR="38735" algn="ctr">
                        <a:lnSpc>
                          <a:spcPts val="134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it-IT" sz="10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it-IT" sz="1000" i="1" spc="-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cui compresenza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33730" marR="615950" algn="ctr">
                        <a:lnSpc>
                          <a:spcPts val="134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it-IT" sz="1000" i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396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270012"/>
                  </a:ext>
                </a:extLst>
              </a:tr>
              <a:tr h="305024">
                <a:tc>
                  <a:txBody>
                    <a:bodyPr/>
                    <a:lstStyle/>
                    <a:p>
                      <a:pPr marL="49530" marR="3873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it-IT" sz="10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r>
                        <a:rPr lang="it-IT" sz="1000" i="1" spc="-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biennio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633730" marR="61595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it-IT" sz="1000" i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2.112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789998"/>
                  </a:ext>
                </a:extLst>
              </a:tr>
            </a:tbl>
          </a:graphicData>
        </a:graphic>
      </p:graphicFrame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C3CDF2F-423F-4004-BC20-D1D0EF7EAB30}"/>
              </a:ext>
            </a:extLst>
          </p:cNvPr>
          <p:cNvCxnSpPr>
            <a:cxnSpLocks/>
            <a:stCxn id="400" idx="2"/>
          </p:cNvCxnSpPr>
          <p:nvPr/>
        </p:nvCxnSpPr>
        <p:spPr>
          <a:xfrm flipH="1">
            <a:off x="4275786" y="1930400"/>
            <a:ext cx="699882" cy="171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5E1628B-DB1C-4ADD-9E87-47947164D917}"/>
              </a:ext>
            </a:extLst>
          </p:cNvPr>
          <p:cNvCxnSpPr>
            <a:cxnSpLocks/>
            <a:stCxn id="400" idx="2"/>
          </p:cNvCxnSpPr>
          <p:nvPr/>
        </p:nvCxnSpPr>
        <p:spPr>
          <a:xfrm>
            <a:off x="4975668" y="1930400"/>
            <a:ext cx="575126" cy="171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B786D233-B2C3-4622-8F9F-AC480AEA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92" y="50656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it-IT" sz="2400" b="1" i="1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Agricoltura, Sviluppo Rurale, Valorizzazione dei prodotti del territorio, gestione delle risorse forestali e montane</a:t>
            </a:r>
            <a:br>
              <a:rPr kumimoji="0" lang="it-IT" sz="2400" b="1" i="1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it-IT" sz="2400" b="1" i="1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Piano di Studio</a:t>
            </a:r>
            <a:br>
              <a:rPr kumimoji="0" lang="it-IT" sz="2400" b="1" i="1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it-IT" sz="2400" b="1" i="1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TRIENNIO</a:t>
            </a:r>
            <a:r>
              <a:rPr kumimoji="0" lang="it-IT" sz="2400" b="1" i="0" u="none" strike="noStrike" kern="1200" cap="none" spc="0" normalizeH="0" baseline="0" noProof="0" dirty="0">
                <a:ln w="22225">
                  <a:solidFill>
                    <a:srgbClr val="54A021"/>
                  </a:solidFill>
                  <a:prstDash val="solid"/>
                </a:ln>
                <a:solidFill>
                  <a:srgbClr val="54A02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t-IT" dirty="0">
              <a:latin typeface="Comic Sans MS" panose="030F0702030302020204" pitchFamily="66" charset="0"/>
            </a:endParaRPr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A3EA73B1-46B9-4CCA-9D17-611E847E756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45228203"/>
              </p:ext>
            </p:extLst>
          </p:nvPr>
        </p:nvGraphicFramePr>
        <p:xfrm>
          <a:off x="677862" y="1918952"/>
          <a:ext cx="5418136" cy="381268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243287">
                  <a:extLst>
                    <a:ext uri="{9D8B030D-6E8A-4147-A177-3AD203B41FA5}">
                      <a16:colId xmlns:a16="http://schemas.microsoft.com/office/drawing/2014/main" val="2529900216"/>
                    </a:ext>
                  </a:extLst>
                </a:gridCol>
                <a:gridCol w="675743">
                  <a:extLst>
                    <a:ext uri="{9D8B030D-6E8A-4147-A177-3AD203B41FA5}">
                      <a16:colId xmlns:a16="http://schemas.microsoft.com/office/drawing/2014/main" val="1776732575"/>
                    </a:ext>
                  </a:extLst>
                </a:gridCol>
                <a:gridCol w="749553">
                  <a:extLst>
                    <a:ext uri="{9D8B030D-6E8A-4147-A177-3AD203B41FA5}">
                      <a16:colId xmlns:a16="http://schemas.microsoft.com/office/drawing/2014/main" val="1971532739"/>
                    </a:ext>
                  </a:extLst>
                </a:gridCol>
                <a:gridCol w="749553">
                  <a:extLst>
                    <a:ext uri="{9D8B030D-6E8A-4147-A177-3AD203B41FA5}">
                      <a16:colId xmlns:a16="http://schemas.microsoft.com/office/drawing/2014/main" val="1397702657"/>
                    </a:ext>
                  </a:extLst>
                </a:gridCol>
              </a:tblGrid>
              <a:tr h="382313">
                <a:tc gridSpan="4">
                  <a:txBody>
                    <a:bodyPr/>
                    <a:lstStyle/>
                    <a:p>
                      <a:pPr marL="1589405" marR="1576070" algn="ctr">
                        <a:spcBef>
                          <a:spcPts val="880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NUOVI</a:t>
                      </a:r>
                      <a:r>
                        <a:rPr lang="it-IT" sz="1000" b="1" spc="-15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PROFESSIONALI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41460"/>
                  </a:ext>
                </a:extLst>
              </a:tr>
              <a:tr h="296041">
                <a:tc gridSpan="4">
                  <a:txBody>
                    <a:bodyPr/>
                    <a:lstStyle/>
                    <a:p>
                      <a:pPr marL="1589405" marR="157480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538234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TRIENNIO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753626"/>
                  </a:ext>
                </a:extLst>
              </a:tr>
              <a:tr h="274769">
                <a:tc rowSpan="2">
                  <a:txBody>
                    <a:bodyPr/>
                    <a:lstStyle/>
                    <a:p>
                      <a:pPr marL="874395" marR="73660" indent="-777240" algn="l">
                        <a:spcBef>
                          <a:spcPts val="81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 CULTURALI - AREA GENERALE COMUNE A</a:t>
                      </a:r>
                      <a:r>
                        <a:rPr lang="it-IT" sz="1000" b="1" spc="-23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TUTTI</a:t>
                      </a:r>
                      <a:r>
                        <a:rPr lang="it-IT" sz="1000" b="1" spc="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GLI</a:t>
                      </a:r>
                      <a:r>
                        <a:rPr lang="it-IT" sz="1000" b="1" spc="-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INDIRIZZI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769620" marR="750570" algn="r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000700"/>
                  </a:ext>
                </a:extLst>
              </a:tr>
              <a:tr h="23045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0325" marR="4445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anno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7747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anno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4460" marR="10795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anno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524243"/>
                  </a:ext>
                </a:extLst>
              </a:tr>
              <a:tr h="297223">
                <a:tc>
                  <a:txBody>
                    <a:bodyPr/>
                    <a:lstStyle/>
                    <a:p>
                      <a:pPr marL="518795" marR="50609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dei</a:t>
                      </a:r>
                      <a:r>
                        <a:rPr lang="it-IT" sz="1000" b="1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linguaggi:</a:t>
                      </a:r>
                      <a:r>
                        <a:rPr lang="it-IT" sz="1000" b="1" spc="-2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Italiano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042636"/>
                  </a:ext>
                </a:extLst>
              </a:tr>
              <a:tr h="296041">
                <a:tc>
                  <a:txBody>
                    <a:bodyPr/>
                    <a:lstStyle/>
                    <a:p>
                      <a:pPr marL="519430" marR="50546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dei linguaggi:</a:t>
                      </a:r>
                      <a:r>
                        <a:rPr lang="it-IT" sz="1000" b="1" spc="-2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Inglese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526885"/>
                  </a:ext>
                </a:extLst>
              </a:tr>
              <a:tr h="297223">
                <a:tc>
                  <a:txBody>
                    <a:bodyPr/>
                    <a:lstStyle/>
                    <a:p>
                      <a:pPr marL="517525" marR="50609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b="1" spc="-2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storico</a:t>
                      </a:r>
                      <a:r>
                        <a:rPr lang="it-IT" sz="1000" b="1" spc="-3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sociale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(Storia)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509600"/>
                  </a:ext>
                </a:extLst>
              </a:tr>
              <a:tr h="297223">
                <a:tc>
                  <a:txBody>
                    <a:bodyPr/>
                    <a:lstStyle/>
                    <a:p>
                      <a:pPr marL="519430" marR="50609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</a:t>
                      </a:r>
                      <a:r>
                        <a:rPr lang="it-IT" sz="1000" b="1" spc="-2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matematico</a:t>
                      </a:r>
                      <a:r>
                        <a:rPr lang="it-IT" sz="1000" b="1" spc="-3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(Matematica)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08172"/>
                  </a:ext>
                </a:extLst>
              </a:tr>
              <a:tr h="297223">
                <a:tc>
                  <a:txBody>
                    <a:bodyPr/>
                    <a:lstStyle/>
                    <a:p>
                      <a:pPr marL="518795" marR="50609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Scienze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motorie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154553"/>
                  </a:ext>
                </a:extLst>
              </a:tr>
              <a:tr h="296041">
                <a:tc>
                  <a:txBody>
                    <a:bodyPr/>
                    <a:lstStyle/>
                    <a:p>
                      <a:pPr marL="518795" marR="50609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IRC</a:t>
                      </a:r>
                      <a:r>
                        <a:rPr lang="it-IT" sz="10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it-IT" sz="1000" b="1" spc="-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alternativa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642653"/>
                  </a:ext>
                </a:extLst>
              </a:tr>
              <a:tr h="848139">
                <a:tc>
                  <a:txBody>
                    <a:bodyPr/>
                    <a:lstStyle/>
                    <a:p>
                      <a:pPr marL="519430" marR="50609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r>
                        <a:rPr lang="it-IT" sz="10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GENERALE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59055" marR="444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it-IT" sz="10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75565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123190" marR="10795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it-IT" sz="10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462</a:t>
                      </a:r>
                      <a:endParaRPr lang="it-IT" sz="10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55650"/>
                  </a:ext>
                </a:extLst>
              </a:tr>
            </a:tbl>
          </a:graphicData>
        </a:graphic>
      </p:graphicFrame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7E8DEF33-8BF5-4769-9B56-5A2E1923FF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00138" y="2413380"/>
            <a:ext cx="4838031" cy="27415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10">
            <a:extLst>
              <a:ext uri="{FF2B5EF4-FFF2-40B4-BE49-F238E27FC236}">
                <a16:creationId xmlns:a16="http://schemas.microsoft.com/office/drawing/2014/main" id="{B28B535F-C737-4B36-A0C6-79E5E15F5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978007"/>
              </p:ext>
            </p:extLst>
          </p:nvPr>
        </p:nvGraphicFramePr>
        <p:xfrm>
          <a:off x="680321" y="437881"/>
          <a:ext cx="9030349" cy="631446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18911">
                  <a:extLst>
                    <a:ext uri="{9D8B030D-6E8A-4147-A177-3AD203B41FA5}">
                      <a16:colId xmlns:a16="http://schemas.microsoft.com/office/drawing/2014/main" val="4230644469"/>
                    </a:ext>
                  </a:extLst>
                </a:gridCol>
                <a:gridCol w="2985658">
                  <a:extLst>
                    <a:ext uri="{9D8B030D-6E8A-4147-A177-3AD203B41FA5}">
                      <a16:colId xmlns:a16="http://schemas.microsoft.com/office/drawing/2014/main" val="2220812516"/>
                    </a:ext>
                  </a:extLst>
                </a:gridCol>
                <a:gridCol w="1365161">
                  <a:extLst>
                    <a:ext uri="{9D8B030D-6E8A-4147-A177-3AD203B41FA5}">
                      <a16:colId xmlns:a16="http://schemas.microsoft.com/office/drawing/2014/main" val="2756558829"/>
                    </a:ext>
                  </a:extLst>
                </a:gridCol>
                <a:gridCol w="1287887">
                  <a:extLst>
                    <a:ext uri="{9D8B030D-6E8A-4147-A177-3AD203B41FA5}">
                      <a16:colId xmlns:a16="http://schemas.microsoft.com/office/drawing/2014/main" val="2328804778"/>
                    </a:ext>
                  </a:extLst>
                </a:gridCol>
                <a:gridCol w="772732">
                  <a:extLst>
                    <a:ext uri="{9D8B030D-6E8A-4147-A177-3AD203B41FA5}">
                      <a16:colId xmlns:a16="http://schemas.microsoft.com/office/drawing/2014/main" val="2688432757"/>
                    </a:ext>
                  </a:extLst>
                </a:gridCol>
              </a:tblGrid>
              <a:tr h="457805">
                <a:tc gridSpan="5">
                  <a:txBody>
                    <a:bodyPr/>
                    <a:lstStyle/>
                    <a:p>
                      <a:pPr marL="805815" marR="69850" indent="-713740" algn="ctr">
                        <a:spcBef>
                          <a:spcPts val="485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A - AGRICOLTURA E SVILUPPO RURALE, VALORIZZAZIONE DEI PRODOTTI DEL TERRITORIO E</a:t>
                      </a:r>
                      <a:r>
                        <a:rPr lang="it-IT" sz="1400" b="1" spc="-23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GESTIONE</a:t>
                      </a:r>
                      <a:r>
                        <a:rPr lang="it-IT" sz="1400" b="1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DELLE</a:t>
                      </a:r>
                      <a:r>
                        <a:rPr lang="it-IT" sz="1400" b="1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RISORSE</a:t>
                      </a:r>
                      <a:r>
                        <a:rPr lang="it-IT" sz="1400" b="1" spc="-2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FORESTALI</a:t>
                      </a:r>
                      <a:r>
                        <a:rPr lang="it-IT" sz="1400" b="1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 MONTANE</a:t>
                      </a:r>
                      <a:r>
                        <a:rPr lang="it-IT" sz="1400" b="1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400" b="1" spc="-1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 INDIRIZZO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679263"/>
                  </a:ext>
                </a:extLst>
              </a:tr>
              <a:tr h="289170">
                <a:tc gridSpan="5">
                  <a:txBody>
                    <a:bodyPr/>
                    <a:lstStyle/>
                    <a:p>
                      <a:pPr marL="657860" marR="643255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538234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TRIENNIO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544515"/>
                  </a:ext>
                </a:extLst>
              </a:tr>
              <a:tr h="212499">
                <a:tc rowSpan="2">
                  <a:txBody>
                    <a:bodyPr/>
                    <a:lstStyle/>
                    <a:p>
                      <a:pPr marL="163830" algn="l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24205" algn="l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INSEGNAMENTI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936625" marR="921385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 SETTIMANALI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65904"/>
                  </a:ext>
                </a:extLst>
              </a:tr>
              <a:tr h="21190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09220" algn="r">
                        <a:lnSpc>
                          <a:spcPts val="1240"/>
                        </a:lnSpc>
                      </a:pPr>
                      <a:r>
                        <a:rPr lang="it-IT" sz="14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anno</a:t>
                      </a:r>
                      <a:endParaRPr lang="it-IT" sz="1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 marR="62230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anno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0975" algn="r">
                        <a:lnSpc>
                          <a:spcPts val="1240"/>
                        </a:lnSpc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anno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45335"/>
                  </a:ext>
                </a:extLst>
              </a:tr>
              <a:tr h="164515">
                <a:tc rowSpan="9"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Bef>
                          <a:spcPts val="10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8590" marR="133350"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 scientifico -</a:t>
                      </a:r>
                      <a:r>
                        <a:rPr lang="it-IT" sz="1400" b="1" spc="-23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tecnologico -</a:t>
                      </a:r>
                      <a:r>
                        <a:rPr lang="it-IT" sz="1400" b="1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professionale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5405" algn="l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8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446180"/>
                  </a:ext>
                </a:extLst>
              </a:tr>
              <a:tr h="5495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0005" marR="24765" algn="ctr">
                        <a:lnSpc>
                          <a:spcPct val="98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Laboratorio di Biologia e chimica</a:t>
                      </a:r>
                      <a:r>
                        <a:rPr lang="it-IT" sz="1400" spc="-23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applicata ai processi</a:t>
                      </a:r>
                      <a:r>
                        <a:rPr lang="it-IT" sz="1400" spc="-1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7465" marR="24765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trasformazione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07315" algn="r"/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390" marR="62230"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5875" algn="ctr"/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066609"/>
                  </a:ext>
                </a:extLst>
              </a:tr>
              <a:tr h="48179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7465" marR="24765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Agronomia</a:t>
                      </a:r>
                      <a:r>
                        <a:rPr lang="it-IT" sz="14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</a:t>
                      </a:r>
                      <a:r>
                        <a:rPr lang="it-IT" sz="1400" spc="-2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territorio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agrario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7465" marR="2476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forestale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R="107315" algn="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6223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R="17907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6933"/>
                  </a:ext>
                </a:extLst>
              </a:tr>
              <a:tr h="48179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" marR="24765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Tecniche</a:t>
                      </a:r>
                      <a:r>
                        <a:rPr lang="it-IT" sz="14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delle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produzioni</a:t>
                      </a:r>
                      <a:r>
                        <a:rPr lang="it-IT" sz="1400" spc="-2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vegetali</a:t>
                      </a:r>
                      <a:r>
                        <a:rPr lang="it-IT" sz="1400" spc="-2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9370" marR="2476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zootecniche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R="107315" algn="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6223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R="17907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059598"/>
                  </a:ext>
                </a:extLst>
              </a:tr>
              <a:tr h="48179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24765" 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Economia</a:t>
                      </a:r>
                      <a:r>
                        <a:rPr lang="it-IT" sz="1400" spc="-2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agraria</a:t>
                      </a:r>
                      <a:r>
                        <a:rPr lang="it-IT" sz="1400" spc="-2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legislazione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7465" marR="2476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settore</a:t>
                      </a:r>
                      <a:r>
                        <a:rPr lang="it-IT" sz="1400" spc="-2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agraria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400" spc="-1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forestale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R="102870" algn="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74295" marR="62230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143510" marR="128905" algn="ctr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03833"/>
                  </a:ext>
                </a:extLst>
              </a:tr>
              <a:tr h="5638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8115" marR="142875" indent="-254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Gestione e valorizzazione delle</a:t>
                      </a:r>
                      <a:r>
                        <a:rPr lang="it-IT" sz="1400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attività produttive e sviluppo del</a:t>
                      </a:r>
                      <a:r>
                        <a:rPr lang="it-IT" sz="1400" spc="-23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territorio</a:t>
                      </a:r>
                      <a:r>
                        <a:rPr lang="it-IT" sz="14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sociologia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rurale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6675" marR="57150" algn="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4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390" marR="6223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3510" marR="1289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806087"/>
                  </a:ext>
                </a:extLst>
              </a:tr>
              <a:tr h="49936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65480" marR="104140" indent="-536575" algn="l">
                        <a:lnSpc>
                          <a:spcPct val="98000"/>
                        </a:lnSpc>
                        <a:spcBef>
                          <a:spcPts val="67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Logistica e marketing dei prodotti</a:t>
                      </a:r>
                      <a:r>
                        <a:rPr lang="it-IT" sz="1400" spc="-23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agroalimentari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42240" algn="r"/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1400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" marR="62230"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1400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14630" algn="ctr"/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258992"/>
                  </a:ext>
                </a:extLst>
              </a:tr>
              <a:tr h="21249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6365" algn="l">
                        <a:lnSpc>
                          <a:spcPts val="1240"/>
                        </a:lnSpc>
                      </a:pP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6365" algn="l">
                        <a:lnSpc>
                          <a:spcPts val="1240"/>
                        </a:lnSpc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Agricoltura</a:t>
                      </a:r>
                      <a:r>
                        <a:rPr lang="it-IT" sz="14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sostenibile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400" spc="-1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biologica</a:t>
                      </a:r>
                    </a:p>
                    <a:p>
                      <a:pPr marL="126365" algn="l">
                        <a:lnSpc>
                          <a:spcPts val="1240"/>
                        </a:lnSpc>
                      </a:pP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26365" algn="l">
                        <a:lnSpc>
                          <a:spcPts val="1240"/>
                        </a:lnSpc>
                      </a:pP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R="142240" algn="r">
                        <a:lnSpc>
                          <a:spcPts val="1240"/>
                        </a:lnSpc>
                      </a:pP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42240" algn="r">
                        <a:lnSpc>
                          <a:spcPts val="1240"/>
                        </a:lnSpc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1400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62230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2390" marR="62230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R="179070" algn="ctr">
                        <a:lnSpc>
                          <a:spcPts val="1240"/>
                        </a:lnSpc>
                      </a:pP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79070" algn="ctr">
                        <a:lnSpc>
                          <a:spcPts val="1240"/>
                        </a:lnSpc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012107"/>
                  </a:ext>
                </a:extLst>
              </a:tr>
              <a:tr h="5495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9370" marR="24765" algn="ctr">
                        <a:lnSpc>
                          <a:spcPct val="98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Assestamento forestale, gestione</a:t>
                      </a:r>
                      <a:r>
                        <a:rPr lang="it-IT" sz="1400" spc="-23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parchi,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aree</a:t>
                      </a:r>
                      <a:r>
                        <a:rPr lang="it-IT" sz="14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protette</a:t>
                      </a:r>
                      <a:r>
                        <a:rPr lang="it-IT" sz="1400" spc="-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it-IT" sz="1400" spc="-1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fauna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0005" marR="24765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selvatica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42240" algn="r"/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" marR="62230"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1400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5"/>
                        </a:spcBef>
                      </a:pPr>
                      <a:r>
                        <a:rPr lang="it-IT" sz="14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14630" algn="ctr"/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1400" spc="5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598990"/>
                  </a:ext>
                </a:extLst>
              </a:tr>
              <a:tr h="212499">
                <a:tc gridSpan="2">
                  <a:txBody>
                    <a:bodyPr/>
                    <a:lstStyle/>
                    <a:p>
                      <a:pPr marL="997585" algn="l">
                        <a:lnSpc>
                          <a:spcPts val="1240"/>
                        </a:lnSpc>
                      </a:pP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r>
                        <a:rPr lang="it-IT" sz="1400" b="1" spc="-15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AREA</a:t>
                      </a:r>
                      <a:r>
                        <a:rPr lang="it-IT" sz="1400" b="1" spc="-1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INDIRIZZO</a:t>
                      </a:r>
                      <a:endParaRPr lang="it-IT" sz="1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2725" algn="l">
                        <a:lnSpc>
                          <a:spcPts val="1240"/>
                        </a:lnSpc>
                      </a:pP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594</a:t>
                      </a:r>
                      <a:endParaRPr lang="it-IT" sz="1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72390" marR="62230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594</a:t>
                      </a:r>
                      <a:endParaRPr lang="it-IT" sz="1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143510" marR="128905" algn="ctr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594</a:t>
                      </a:r>
                      <a:endParaRPr lang="it-IT" sz="14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594557"/>
                  </a:ext>
                </a:extLst>
              </a:tr>
              <a:tr h="227188">
                <a:tc gridSpan="2">
                  <a:txBody>
                    <a:bodyPr/>
                    <a:lstStyle/>
                    <a:p>
                      <a:pPr marL="1102995" algn="l">
                        <a:lnSpc>
                          <a:spcPts val="1250"/>
                        </a:lnSpc>
                      </a:pPr>
                      <a:r>
                        <a:rPr lang="it-IT" sz="14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it-IT" sz="1400" i="1" spc="-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cui in</a:t>
                      </a:r>
                      <a:r>
                        <a:rPr lang="it-IT" sz="1400" i="1" spc="-5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i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compresenza</a:t>
                      </a:r>
                      <a:endParaRPr lang="it-IT" sz="14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946785" marR="936625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2188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 txBox="1">
            <a:spLocks noGrp="1"/>
          </p:cNvSpPr>
          <p:nvPr>
            <p:ph type="title"/>
          </p:nvPr>
        </p:nvSpPr>
        <p:spPr>
          <a:xfrm>
            <a:off x="0" y="226148"/>
            <a:ext cx="5349240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it-IT" sz="3200" dirty="0">
                <a:latin typeface="Comic Sans MS" panose="030F0702030302020204" pitchFamily="66" charset="0"/>
              </a:rPr>
              <a:t>I LABORATORI E LE ATTIVITA’ DIDATTICHE IN AZIENDA AGRARIA</a:t>
            </a:r>
            <a:endParaRPr sz="3200" dirty="0">
              <a:latin typeface="Comic Sans MS" panose="030F0702030302020204" pitchFamily="66" charset="0"/>
            </a:endParaRP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EDE77538-D87F-4833-B95E-5010FF5A3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6370" y="1121776"/>
            <a:ext cx="3006392" cy="198718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1"/>
          <p:cNvSpPr txBox="1">
            <a:spLocks noGrp="1"/>
          </p:cNvSpPr>
          <p:nvPr>
            <p:ph type="body" sz="half" idx="2"/>
          </p:nvPr>
        </p:nvSpPr>
        <p:spPr>
          <a:xfrm>
            <a:off x="625582" y="1692631"/>
            <a:ext cx="3854528" cy="277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</a:rPr>
              <a:t>LABORATORIO DI SCIENZE E CHIMICA</a:t>
            </a: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endParaRPr lang="it-IT" dirty="0">
              <a:latin typeface="Comic Sans MS" panose="030F0702030302020204" pitchFamily="66" charset="0"/>
            </a:endParaRP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</a:rPr>
              <a:t>LABORATORIO INFORMATICO</a:t>
            </a: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endParaRPr lang="it-IT" dirty="0">
              <a:latin typeface="Comic Sans MS" panose="030F0702030302020204" pitchFamily="66" charset="0"/>
            </a:endParaRP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</a:rPr>
              <a:t>LA CANTINA</a:t>
            </a: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endParaRPr lang="it-IT" dirty="0">
              <a:latin typeface="Comic Sans MS" panose="030F0702030302020204" pitchFamily="66" charset="0"/>
            </a:endParaRP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</a:rPr>
              <a:t>LE SERRE</a:t>
            </a: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endParaRPr lang="it-IT" dirty="0">
              <a:latin typeface="Comic Sans MS" panose="030F0702030302020204" pitchFamily="66" charset="0"/>
            </a:endParaRPr>
          </a:p>
          <a:p>
            <a:pPr marL="4381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v"/>
            </a:pPr>
            <a:r>
              <a:rPr lang="it-IT" dirty="0">
                <a:latin typeface="Comic Sans MS" panose="030F0702030302020204" pitchFamily="66" charset="0"/>
              </a:rPr>
              <a:t>L’ORTO DIDATTICO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BD6E084-C424-4826-8BD8-A5B855EA9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892" y="226148"/>
            <a:ext cx="2533650" cy="180022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C7C67D2-D0DC-4FB0-834A-A3A8B49A9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539" y="4197065"/>
            <a:ext cx="4246211" cy="252735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25FD49-E7BD-48EF-BD2D-97FD712DB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141" y="3382564"/>
            <a:ext cx="3148507" cy="208111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9A2993B-BC52-450C-B00B-23335906D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841" y="2285220"/>
            <a:ext cx="2619375" cy="17430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BE31BCB-0AE0-477E-A4BD-9B286C266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582" y="3968055"/>
            <a:ext cx="3294908" cy="277236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4609649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it-IT" dirty="0"/>
              <a:t> </a:t>
            </a:r>
            <a:r>
              <a:rPr lang="it-IT" sz="3200" dirty="0">
                <a:latin typeface="Comic Sans MS" panose="030F0702030302020204" pitchFamily="66" charset="0"/>
              </a:rPr>
              <a:t>DOPO IL DIPLOMA (Agrario)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436" name="Google Shape;436;p22"/>
          <p:cNvSpPr txBox="1">
            <a:spLocks noGrp="1"/>
          </p:cNvSpPr>
          <p:nvPr>
            <p:ph idx="1"/>
          </p:nvPr>
        </p:nvSpPr>
        <p:spPr>
          <a:xfrm>
            <a:off x="4760461" y="422910"/>
            <a:ext cx="6754205" cy="6435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32500" lnSpcReduction="20000"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21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21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21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it-IT" sz="5500" dirty="0">
                <a:latin typeface="Comic Sans MS" panose="030F0702030302020204" pitchFamily="66" charset="0"/>
              </a:rPr>
              <a:t>Entrare nel mondo del lavoro</a:t>
            </a:r>
            <a:endParaRPr sz="55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it-IT" sz="5500" dirty="0">
                <a:latin typeface="Comic Sans MS" panose="030F0702030302020204" pitchFamily="66" charset="0"/>
              </a:rPr>
              <a:t>Proseguire gli studi universitari  (scienze agrarie – medicina veterinaria – biotecnologie – enologia)</a:t>
            </a: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it-IT" sz="5500" dirty="0">
                <a:latin typeface="Comic Sans MS" panose="030F0702030302020204" pitchFamily="66" charset="0"/>
              </a:rPr>
              <a:t>Corsi di specializzazione</a:t>
            </a:r>
            <a:endParaRPr sz="55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br>
              <a:rPr lang="it-IT" sz="3300" dirty="0">
                <a:latin typeface="Comic Sans MS" panose="030F0702030302020204" pitchFamily="66" charset="0"/>
              </a:rPr>
            </a:b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it-IT" sz="5500" dirty="0">
                <a:latin typeface="Comic Sans MS" panose="030F0702030302020204" pitchFamily="66" charset="0"/>
              </a:rPr>
              <a:t>VETERINARIA</a:t>
            </a: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lang="it-IT" sz="3300" dirty="0">
              <a:latin typeface="Comic Sans MS" panose="030F0702030302020204" pitchFamily="66" charset="0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endParaRPr sz="33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CCE655-05C6-4E57-A4FF-C5AA7BEAD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1" y="3545890"/>
            <a:ext cx="2260702" cy="30572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52E48C-78E0-4AC2-BF33-91CE03191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699687"/>
            <a:ext cx="3053236" cy="19807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25B6972-0BDF-4E16-9E93-683A7D01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41" y="4387625"/>
            <a:ext cx="3854528" cy="21695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F7C2157-7732-4F3E-91C7-A054FA97C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06" y="3835068"/>
            <a:ext cx="3409026" cy="226855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9F44F05-35FE-4DE8-B2C8-50B852F24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441" y="254891"/>
            <a:ext cx="2918278" cy="20471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89082A7-5349-4362-9836-A485AF3618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562" y="880626"/>
            <a:ext cx="3486148" cy="17430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3"/>
          <p:cNvSpPr txBox="1"/>
          <p:nvPr/>
        </p:nvSpPr>
        <p:spPr>
          <a:xfrm>
            <a:off x="660065" y="1395062"/>
            <a:ext cx="9391985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Scegliere di iscriversi nella nostra scuola significa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i="1" dirty="0">
              <a:solidFill>
                <a:schemeClr val="dk1"/>
              </a:solidFill>
              <a:latin typeface="Comic Sans MS" panose="030F0702030302020204" pitchFamily="66" charset="0"/>
              <a:ea typeface="Arabic Typesetting"/>
              <a:cs typeface="Arabic Typesetting"/>
              <a:sym typeface="Arabic Typesetti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CREDERE NELLE PROPRIE CAPACITA’, IMPEGNARSI </a:t>
            </a:r>
            <a:r>
              <a:rPr lang="it-IT" sz="2800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con</a:t>
            </a:r>
            <a:r>
              <a:rPr lang="it-IT" sz="2800" b="1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 SERIETA’ </a:t>
            </a:r>
            <a:r>
              <a:rPr lang="it-IT" sz="2800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affinché le competenze acquisite nel corso di studi, diventino lo strumento per fare di sé stessi anche dei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BRAVI IMPRENDITORI e non solamente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i="1" dirty="0">
                <a:solidFill>
                  <a:schemeClr val="dk1"/>
                </a:solidFill>
                <a:latin typeface="Comic Sans MS" panose="030F0702030302020204" pitchFamily="66" charset="0"/>
                <a:ea typeface="Arabic Typesetting"/>
                <a:cs typeface="Arabic Typesetting"/>
                <a:sym typeface="Arabic Typesetting"/>
              </a:rPr>
              <a:t>BRAVI LAVORATORI dipendenti.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i="1" dirty="0">
              <a:solidFill>
                <a:schemeClr val="dk1"/>
              </a:solidFill>
              <a:latin typeface="Comic Sans MS" panose="030F0702030302020204" pitchFamily="66" charset="0"/>
              <a:sym typeface="Arabic Typesetti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abic Typesetting"/>
              </a:rPr>
              <a:t>Il futuro inizia con noi!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897ab916d_0_0"/>
          <p:cNvSpPr txBox="1">
            <a:spLocks noGrp="1"/>
          </p:cNvSpPr>
          <p:nvPr>
            <p:ph type="title"/>
          </p:nvPr>
        </p:nvSpPr>
        <p:spPr>
          <a:xfrm>
            <a:off x="3116186" y="420454"/>
            <a:ext cx="5959628" cy="9630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Castellar" panose="020A0402060406010301" pitchFamily="18" charset="0"/>
              </a:rPr>
              <a:t>come raggiungerci</a:t>
            </a:r>
            <a:endParaRPr dirty="0">
              <a:latin typeface="Castellar" panose="020A0402060406010301" pitchFamily="18" charset="0"/>
            </a:endParaRPr>
          </a:p>
        </p:txBody>
      </p:sp>
      <p:sp>
        <p:nvSpPr>
          <p:cNvPr id="227" name="Google Shape;227;gf897ab916d_0_0"/>
          <p:cNvSpPr txBox="1"/>
          <p:nvPr/>
        </p:nvSpPr>
        <p:spPr>
          <a:xfrm>
            <a:off x="685800" y="1895875"/>
            <a:ext cx="4824664" cy="377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u="sn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SEZIONE ALBERGHIERA</a:t>
            </a:r>
            <a:r>
              <a:rPr lang="it-IT" sz="2400" dirty="0">
                <a:latin typeface="Comic Sans MS" panose="030F0702030302020204" pitchFamily="66" charset="0"/>
              </a:rPr>
              <a:t>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latin typeface="Comic Sans MS" panose="030F0702030302020204" pitchFamily="66" charset="0"/>
              </a:rPr>
              <a:t>Via Cesare Lombroso, 118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latin typeface="Comic Sans MS" panose="030F0702030302020204" pitchFamily="66" charset="0"/>
              <a:sym typeface="Trebuchet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TRENO: 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(FL3) Fermata Monte Mario </a:t>
            </a:r>
            <a:endParaRPr sz="23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METRO A: 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Fermata Valle Aurelia </a:t>
            </a:r>
            <a:endParaRPr sz="23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BUS: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2300" dirty="0" err="1">
                <a:latin typeface="Trebuchet MS"/>
                <a:ea typeface="Trebuchet MS"/>
                <a:cs typeface="Trebuchet MS"/>
                <a:sym typeface="Trebuchet MS"/>
              </a:rPr>
              <a:t>Staz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. Monte Mario: 46, 49, 911, 912  </a:t>
            </a:r>
            <a:endParaRPr sz="23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	   Via Trionfale: 907, 913, 991, 997, 998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	   Via Torrevecchia: 995, 997</a:t>
            </a:r>
            <a:endParaRPr sz="23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227;gf897ab916d_0_0">
            <a:extLst>
              <a:ext uri="{FF2B5EF4-FFF2-40B4-BE49-F238E27FC236}">
                <a16:creationId xmlns:a16="http://schemas.microsoft.com/office/drawing/2014/main" id="{2CA1C65F-6638-4C49-A6BB-6444D698595B}"/>
              </a:ext>
            </a:extLst>
          </p:cNvPr>
          <p:cNvSpPr txBox="1"/>
          <p:nvPr/>
        </p:nvSpPr>
        <p:spPr>
          <a:xfrm>
            <a:off x="6096000" y="1895874"/>
            <a:ext cx="4711700" cy="235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u="sn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SEZIONE AGRARIA</a:t>
            </a:r>
            <a:r>
              <a:rPr lang="it-IT" sz="2400" dirty="0">
                <a:latin typeface="Comic Sans MS" panose="030F0702030302020204" pitchFamily="66" charset="0"/>
              </a:rPr>
              <a:t>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latin typeface="Comic Sans MS" panose="030F0702030302020204" pitchFamily="66" charset="0"/>
              </a:rPr>
              <a:t>Via Domizia Lucilla,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latin typeface="Comic Sans MS" panose="030F0702030302020204" pitchFamily="66" charset="0"/>
              <a:sym typeface="Trebuchet MS"/>
            </a:endParaRPr>
          </a:p>
          <a:p>
            <a:pPr lvl="0"/>
            <a:r>
              <a:rPr lang="it-IT" sz="2300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TRENO: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it-IT" sz="2300" dirty="0">
                <a:ea typeface="Trebuchet MS"/>
                <a:cs typeface="Trebuchet MS"/>
                <a:sym typeface="Trebuchet MS"/>
              </a:rPr>
              <a:t>(FL3) Fermata Appiano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METRO A: 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Fermata valle Aurelia</a:t>
            </a:r>
            <a:endParaRPr sz="23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dirty="0">
                <a:solidFill>
                  <a:schemeClr val="accent1">
                    <a:lumMod val="50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BUS: </a:t>
            </a:r>
            <a:r>
              <a:rPr lang="it-IT" sz="2300" dirty="0">
                <a:latin typeface="Trebuchet MS"/>
                <a:ea typeface="Trebuchet MS"/>
                <a:cs typeface="Trebuchet MS"/>
                <a:sym typeface="Trebuchet MS"/>
              </a:rPr>
              <a:t>990, 246, 31</a:t>
            </a:r>
            <a:endParaRPr sz="23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"/>
          <p:cNvSpPr txBox="1">
            <a:spLocks noGrp="1"/>
          </p:cNvSpPr>
          <p:nvPr>
            <p:ph type="title"/>
          </p:nvPr>
        </p:nvSpPr>
        <p:spPr>
          <a:xfrm>
            <a:off x="680323" y="38746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Castellar" panose="020A0402060406010301" pitchFamily="18" charset="0"/>
                <a:ea typeface="Arial"/>
                <a:cs typeface="Arial"/>
                <a:sym typeface="Arial"/>
              </a:rPr>
              <a:t>La nostra storia</a:t>
            </a:r>
            <a:endParaRPr dirty="0">
              <a:solidFill>
                <a:schemeClr val="accent2">
                  <a:lumMod val="75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220" name="Google Shape;220;p3"/>
          <p:cNvSpPr txBox="1">
            <a:spLocks noGrp="1"/>
          </p:cNvSpPr>
          <p:nvPr>
            <p:ph type="body" idx="1"/>
          </p:nvPr>
        </p:nvSpPr>
        <p:spPr>
          <a:xfrm>
            <a:off x="214801" y="1454337"/>
            <a:ext cx="9326242" cy="482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sz="26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L'Istituto professionale Domizia Lucilla nasce come succursale del primo Istituto Alberghiero di Roma  "Tor Carbone" nell'anno scolastico 1994/95.</a:t>
            </a:r>
            <a:endParaRPr sz="26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it-IT" sz="26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Nell'anno 2000/2001 diviene scuola autonoma, si accorpa all'Istituto Agrario "Delpino", costituendo l'I.I.S. «Via Domizia Lucilla» con un organico di più di duecento professori.</a:t>
            </a:r>
            <a:r>
              <a:rPr lang="it-IT" sz="2600" dirty="0">
                <a:latin typeface="Comic Sans MS" panose="030F0702030302020204" pitchFamily="66" charset="0"/>
              </a:rPr>
              <a:t> </a:t>
            </a:r>
            <a:r>
              <a:rPr lang="it-IT" sz="26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Attualmente conta la presenza di 1100 alunni.</a:t>
            </a:r>
            <a:endParaRPr sz="26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6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6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La voce “professionale” presente nella sua stessa denominazione, significa non solo acquisizione di competenze professionali, ma preparazione di base, creatività e capacità di costruire il proprio futuro lavorativo.</a:t>
            </a:r>
            <a:endParaRPr sz="2600" dirty="0">
              <a:latin typeface="Comic Sans MS" panose="030F0702030302020204" pitchFamily="66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 sz="26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6;gf897ab916d_0_0">
            <a:extLst>
              <a:ext uri="{FF2B5EF4-FFF2-40B4-BE49-F238E27FC236}">
                <a16:creationId xmlns:a16="http://schemas.microsoft.com/office/drawing/2014/main" id="{1A27136E-855E-4E3F-B1F6-692FC6695C37}"/>
              </a:ext>
            </a:extLst>
          </p:cNvPr>
          <p:cNvSpPr txBox="1">
            <a:spLocks/>
          </p:cNvSpPr>
          <p:nvPr/>
        </p:nvSpPr>
        <p:spPr>
          <a:xfrm>
            <a:off x="576774" y="1406769"/>
            <a:ext cx="9168805" cy="4417256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 fontScale="250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it-IT" sz="9600" dirty="0">
              <a:latin typeface="Arial"/>
              <a:ea typeface="Arial"/>
              <a:cs typeface="Arial"/>
              <a:sym typeface="Arial"/>
            </a:endParaRPr>
          </a:p>
          <a:p>
            <a:pPr algn="just"/>
            <a:endParaRPr lang="it-IT" sz="9600" dirty="0">
              <a:latin typeface="Arial"/>
              <a:ea typeface="Arial"/>
              <a:cs typeface="Arial"/>
              <a:sym typeface="Arial"/>
            </a:endParaRPr>
          </a:p>
          <a:p>
            <a:pPr algn="just"/>
            <a:endParaRPr lang="it-IT" sz="9600" dirty="0">
              <a:latin typeface="Arial"/>
              <a:ea typeface="Arial"/>
              <a:cs typeface="Arial"/>
              <a:sym typeface="Arial"/>
            </a:endParaRPr>
          </a:p>
          <a:p>
            <a:pPr algn="just"/>
            <a:r>
              <a:rPr lang="it-IT" sz="9600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La nostra offerta formativa è ricca e diversificata; siamo dotati di attrezzature adeguate, sia per quanto riguarda gli indirizzi professionali, laboratori di sala, cucina e  ricevimento, sia per quanto riguarda la didattica in generale (laboratorio di informatica, sala multimediale, laboratorio linguistico, laboratorio di chimica).</a:t>
            </a:r>
          </a:p>
          <a:p>
            <a:pPr algn="just"/>
            <a:r>
              <a:rPr lang="it-IT" sz="9600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Promuoviamo la formazione di specifiche competenze professionali spendibili in un settore essenziale per la ripresa economica del nostro Paese, quello turistico ed enogastronomico.</a:t>
            </a:r>
          </a:p>
          <a:p>
            <a:pPr algn="just">
              <a:buClr>
                <a:schemeClr val="dk1"/>
              </a:buClr>
              <a:buSzPts val="275"/>
              <a:buFont typeface="Arial"/>
              <a:buNone/>
            </a:pPr>
            <a:r>
              <a:rPr lang="it-IT" sz="9600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Ci siamo distinti spesso nei concorsi e nelle manifestazioni regionali e nazionali relative alle discipline di indirizzo. Siamo attenti agli studenti e fortemente legati al territorio. </a:t>
            </a:r>
            <a:endParaRPr lang="it-IT" sz="9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buClr>
                <a:schemeClr val="lt1"/>
              </a:buClr>
              <a:buSzPts val="400"/>
              <a:buFont typeface="Arial"/>
              <a:buNone/>
            </a:pPr>
            <a:endParaRPr lang="it-IT" sz="9600" dirty="0">
              <a:latin typeface="Arial"/>
              <a:ea typeface="Arial"/>
              <a:cs typeface="Arial"/>
              <a:sym typeface="Arial"/>
            </a:endParaRPr>
          </a:p>
          <a:p>
            <a:pPr algn="just">
              <a:buClr>
                <a:schemeClr val="lt1"/>
              </a:buClr>
              <a:buSzPct val="100000"/>
              <a:buFont typeface="Arial"/>
              <a:buNone/>
            </a:pPr>
            <a:endParaRPr lang="it-IT" dirty="0">
              <a:latin typeface="Arial"/>
              <a:ea typeface="Arial"/>
              <a:cs typeface="Arial"/>
              <a:sym typeface="Arial"/>
            </a:endParaRPr>
          </a:p>
          <a:p>
            <a:pPr algn="l"/>
            <a:endParaRPr lang="it-IT" dirty="0"/>
          </a:p>
        </p:txBody>
      </p:sp>
      <p:sp>
        <p:nvSpPr>
          <p:cNvPr id="7" name="Google Shape;225;gf897ab916d_0_0">
            <a:extLst>
              <a:ext uri="{FF2B5EF4-FFF2-40B4-BE49-F238E27FC236}">
                <a16:creationId xmlns:a16="http://schemas.microsoft.com/office/drawing/2014/main" id="{258BEAF6-06E7-432D-B989-962D91D340C9}"/>
              </a:ext>
            </a:extLst>
          </p:cNvPr>
          <p:cNvSpPr txBox="1">
            <a:spLocks/>
          </p:cNvSpPr>
          <p:nvPr/>
        </p:nvSpPr>
        <p:spPr>
          <a:xfrm>
            <a:off x="3116186" y="420454"/>
            <a:ext cx="5959628" cy="963031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 fontScale="62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dirty="0">
                <a:latin typeface="Castellar" panose="020A0402060406010301" pitchFamily="18" charset="0"/>
              </a:rPr>
              <a:t>SEZIONE ALBERGHIERA</a:t>
            </a:r>
          </a:p>
        </p:txBody>
      </p:sp>
    </p:spTree>
    <p:extLst>
      <p:ext uri="{BB962C8B-B14F-4D97-AF65-F5344CB8AC3E}">
        <p14:creationId xmlns:p14="http://schemas.microsoft.com/office/powerpoint/2010/main" val="158631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dirty="0">
                <a:latin typeface="Castellar" panose="020A0402060406010301" pitchFamily="18" charset="0"/>
                <a:ea typeface="Arial"/>
                <a:cs typeface="Arial"/>
                <a:sym typeface="Arial"/>
              </a:rPr>
              <a:t>Percorso di studi </a:t>
            </a:r>
            <a:endParaRPr dirty="0">
              <a:latin typeface="Castellar" panose="020A0402060406010301" pitchFamily="18" charset="0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241774" y="2210200"/>
            <a:ext cx="2545075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1^ e 2^ anno</a:t>
            </a:r>
            <a:endParaRPr sz="1800" u="sng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UN BIENNIO COMUNE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(DURANTE IL QUALE STUDIERAI TUTTE LE DISCIPLINE PROFESSIONALI)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p4"/>
          <p:cNvSpPr/>
          <p:nvPr/>
        </p:nvSpPr>
        <p:spPr>
          <a:xfrm>
            <a:off x="2473802" y="2735081"/>
            <a:ext cx="815100" cy="38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4"/>
          <p:cNvSpPr txBox="1"/>
          <p:nvPr/>
        </p:nvSpPr>
        <p:spPr>
          <a:xfrm>
            <a:off x="3288902" y="2339800"/>
            <a:ext cx="307458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it-IT" sz="18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ACCOGLIENZA 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it-IT" sz="18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SALA E VENDITA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it-IT" sz="18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ENOGASTRONOMIA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it-IT" sz="1800" dirty="0">
                <a:latin typeface="Comic Sans MS" panose="030F0702030302020204" pitchFamily="66" charset="0"/>
                <a:ea typeface="Trebuchet MS"/>
                <a:cs typeface="Trebuchet MS"/>
                <a:sym typeface="Trebuchet MS"/>
              </a:rPr>
              <a:t>PASTICCERIA</a:t>
            </a:r>
            <a:endParaRPr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7178582" y="2195880"/>
            <a:ext cx="3885658" cy="19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u="sng" dirty="0">
                <a:latin typeface="Comic Sans MS" panose="030F0702030302020204" pitchFamily="66" charset="0"/>
              </a:rPr>
              <a:t>3^ 4^ e 5^ anno</a:t>
            </a:r>
            <a:endParaRPr sz="2000" u="sng" dirty="0">
              <a:latin typeface="Comic Sans MS" panose="030F0702030302020204" pitchFamily="66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dirty="0">
                <a:latin typeface="Comic Sans MS" panose="030F0702030302020204" pitchFamily="66" charset="0"/>
              </a:rPr>
              <a:t>UN TRIENNIO DI SPECIALIZZAZIONE NEL SETTORE PROFESSIONALIZZANTE SCELTO</a:t>
            </a:r>
            <a:endParaRPr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5853252" y="5077635"/>
            <a:ext cx="4497423" cy="142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dirty="0">
                <a:latin typeface="Comic Sans MS" panose="030F0702030302020204" pitchFamily="66" charset="0"/>
              </a:rPr>
              <a:t>CONSEGUIMENTO DEL DIPLOMA DI “</a:t>
            </a:r>
            <a:r>
              <a:rPr lang="it-IT" sz="2000" b="1" dirty="0">
                <a:latin typeface="Comic Sans MS" panose="030F0702030302020204" pitchFamily="66" charset="0"/>
              </a:rPr>
              <a:t>TECNICO DEI SERVIZI PER L’ENOGASTRONOMIA E L’OSPITALITÀ ALBERGHIERA</a:t>
            </a:r>
            <a:r>
              <a:rPr lang="it-IT" sz="2000" dirty="0">
                <a:latin typeface="Comic Sans MS" panose="030F0702030302020204" pitchFamily="66" charset="0"/>
              </a:rPr>
              <a:t>”</a:t>
            </a:r>
            <a:endParaRPr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3100150" y="4301850"/>
            <a:ext cx="1919400" cy="2416200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/>
              <a:t>...possibilità di iscriversi a qualunque facoltà universitaria</a:t>
            </a:r>
            <a:endParaRPr sz="1700" dirty="0"/>
          </a:p>
        </p:txBody>
      </p:sp>
      <p:sp>
        <p:nvSpPr>
          <p:cNvPr id="12" name="Google Shape;234;p4">
            <a:extLst>
              <a:ext uri="{FF2B5EF4-FFF2-40B4-BE49-F238E27FC236}">
                <a16:creationId xmlns:a16="http://schemas.microsoft.com/office/drawing/2014/main" id="{E59C56E7-A6D8-4DE0-8BD9-5C29C1C39392}"/>
              </a:ext>
            </a:extLst>
          </p:cNvPr>
          <p:cNvSpPr/>
          <p:nvPr/>
        </p:nvSpPr>
        <p:spPr>
          <a:xfrm>
            <a:off x="6363482" y="2792650"/>
            <a:ext cx="815100" cy="38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4;p4">
            <a:extLst>
              <a:ext uri="{FF2B5EF4-FFF2-40B4-BE49-F238E27FC236}">
                <a16:creationId xmlns:a16="http://schemas.microsoft.com/office/drawing/2014/main" id="{88FD22B7-CE58-480C-B726-4F2A7D837565}"/>
              </a:ext>
            </a:extLst>
          </p:cNvPr>
          <p:cNvSpPr/>
          <p:nvPr/>
        </p:nvSpPr>
        <p:spPr>
          <a:xfrm rot="5400000">
            <a:off x="8304042" y="4448730"/>
            <a:ext cx="815100" cy="38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34;p4">
            <a:extLst>
              <a:ext uri="{FF2B5EF4-FFF2-40B4-BE49-F238E27FC236}">
                <a16:creationId xmlns:a16="http://schemas.microsoft.com/office/drawing/2014/main" id="{479E11C5-B220-47DF-BA91-5841CB20B818}"/>
              </a:ext>
            </a:extLst>
          </p:cNvPr>
          <p:cNvSpPr/>
          <p:nvPr/>
        </p:nvSpPr>
        <p:spPr>
          <a:xfrm rot="10800000">
            <a:off x="4925301" y="5403770"/>
            <a:ext cx="815100" cy="38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33" grpId="0"/>
      <p:bldP spid="234" grpId="0" animBg="1"/>
      <p:bldP spid="235" grpId="0"/>
      <p:bldP spid="237" grpId="0"/>
      <p:bldP spid="239" grpId="0"/>
      <p:bldP spid="24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"/>
          <p:cNvSpPr txBox="1">
            <a:spLocks noGrp="1"/>
          </p:cNvSpPr>
          <p:nvPr>
            <p:ph type="title"/>
          </p:nvPr>
        </p:nvSpPr>
        <p:spPr>
          <a:xfrm>
            <a:off x="2988095" y="448428"/>
            <a:ext cx="5880134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dirty="0">
                <a:latin typeface="Castellar" panose="020A0402060406010301" pitchFamily="18" charset="0"/>
                <a:ea typeface="Arial"/>
                <a:cs typeface="Arial"/>
                <a:sym typeface="Arial"/>
              </a:rPr>
              <a:t>PIANO DI STUDI </a:t>
            </a:r>
            <a:endParaRPr dirty="0">
              <a:latin typeface="Castellar" panose="020A0402060406010301" pitchFamily="18" charset="0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731520" y="1664472"/>
            <a:ext cx="4814400" cy="4745100"/>
          </a:xfrm>
          <a:prstGeom prst="verticalScroll">
            <a:avLst>
              <a:gd name="adj" fmla="val 125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dirty="0">
                <a:solidFill>
                  <a:schemeClr val="dk1"/>
                </a:solidFill>
              </a:rPr>
              <a:t>         </a:t>
            </a: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AREA COMUNE 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Lingua italiana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Storia 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Geografia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Inglese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Matematica 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Informatica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Chimica-Fisica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Scienze della Terra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IRC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Diritto e economia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Scienze motorie</a:t>
            </a:r>
            <a:endParaRPr sz="1600" dirty="0">
              <a:solidFill>
                <a:schemeClr val="dk1"/>
              </a:solidFill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5"/>
          <p:cNvSpPr/>
          <p:nvPr/>
        </p:nvSpPr>
        <p:spPr>
          <a:xfrm>
            <a:off x="6494929" y="1694952"/>
            <a:ext cx="4746600" cy="4692600"/>
          </a:xfrm>
          <a:prstGeom prst="verticalScroll">
            <a:avLst>
              <a:gd name="adj" fmla="val 125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</a:rPr>
              <a:t>         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</a:rPr>
              <a:t>         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chemeClr val="dk1"/>
                </a:solidFill>
              </a:rPr>
              <a:t>          </a:t>
            </a: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AREA DI INDIRIZZO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-IT" sz="1800" dirty="0">
                <a:solidFill>
                  <a:schemeClr val="dk1"/>
                </a:solidFill>
                <a:latin typeface="Comic Sans MS" panose="030F0702030302020204" pitchFamily="66" charset="0"/>
              </a:rPr>
              <a:t>Seconda lingua straniera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>
                <a:solidFill>
                  <a:schemeClr val="dk1"/>
                </a:solidFill>
                <a:latin typeface="Comic Sans MS" panose="030F0702030302020204" pitchFamily="66" charset="0"/>
              </a:rPr>
              <a:t>(francese/tedesco/spagnolo)</a:t>
            </a: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-IT" sz="1700" dirty="0">
                <a:solidFill>
                  <a:schemeClr val="dk1"/>
                </a:solidFill>
                <a:latin typeface="Comic Sans MS" panose="030F0702030302020204" pitchFamily="66" charset="0"/>
              </a:rPr>
              <a:t>Scienze degli Alimenti</a:t>
            </a: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-IT" sz="1700" dirty="0">
                <a:solidFill>
                  <a:schemeClr val="dk1"/>
                </a:solidFill>
                <a:latin typeface="Comic Sans MS" panose="030F0702030302020204" pitchFamily="66" charset="0"/>
              </a:rPr>
              <a:t>Accoglienza Turistica</a:t>
            </a: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-IT" sz="1700" dirty="0">
                <a:solidFill>
                  <a:schemeClr val="dk1"/>
                </a:solidFill>
                <a:latin typeface="Comic Sans MS" panose="030F0702030302020204" pitchFamily="66" charset="0"/>
              </a:rPr>
              <a:t>Sala e Vendita</a:t>
            </a: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-IT" sz="1700" dirty="0">
                <a:solidFill>
                  <a:schemeClr val="dk1"/>
                </a:solidFill>
                <a:latin typeface="Comic Sans MS" panose="030F0702030302020204" pitchFamily="66" charset="0"/>
              </a:rPr>
              <a:t>Enogastronomia</a:t>
            </a: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-IT" sz="1700" dirty="0">
                <a:solidFill>
                  <a:schemeClr val="dk1"/>
                </a:solidFill>
                <a:latin typeface="Comic Sans MS" panose="030F0702030302020204" pitchFamily="66" charset="0"/>
              </a:rPr>
              <a:t>T.I.C.</a:t>
            </a:r>
            <a:endParaRPr sz="1800" dirty="0">
              <a:solidFill>
                <a:schemeClr val="dk1"/>
              </a:solidFill>
              <a:latin typeface="Comic Sans MS" panose="030F0702030302020204" pitchFamily="66" charset="0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47" grpId="0" animBg="1"/>
      <p:bldP spid="2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6"/>
          <p:cNvSpPr txBox="1">
            <a:spLocks noGrp="1"/>
          </p:cNvSpPr>
          <p:nvPr>
            <p:ph type="title"/>
          </p:nvPr>
        </p:nvSpPr>
        <p:spPr>
          <a:xfrm>
            <a:off x="4469964" y="231131"/>
            <a:ext cx="4196478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it-IT" sz="2700" b="1" dirty="0">
                <a:solidFill>
                  <a:schemeClr val="tx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Al termine del 2° anno potrai scegliere tra:</a:t>
            </a:r>
            <a:endParaRPr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3" name="Google Shape;26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1970240"/>
            <a:ext cx="5029200" cy="20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6"/>
          <p:cNvSpPr txBox="1"/>
          <p:nvPr/>
        </p:nvSpPr>
        <p:spPr>
          <a:xfrm>
            <a:off x="4001537" y="1780798"/>
            <a:ext cx="4451109" cy="2697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93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❖"/>
            </a:pPr>
            <a:r>
              <a:rPr lang="it-IT" sz="2600" b="1" dirty="0">
                <a:latin typeface="Comic Sans MS" panose="030F0702030302020204" pitchFamily="66" charset="0"/>
              </a:rPr>
              <a:t>ACCOGLIENZA TURISTICA</a:t>
            </a:r>
            <a:endParaRPr sz="2600" b="1" dirty="0">
              <a:latin typeface="Comic Sans MS" panose="030F0702030302020204" pitchFamily="66" charset="0"/>
            </a:endParaRPr>
          </a:p>
          <a:p>
            <a:pPr marL="41148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600" b="1" dirty="0">
              <a:latin typeface="Comic Sans MS" panose="030F0702030302020204" pitchFamily="66" charset="0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❖"/>
            </a:pPr>
            <a:r>
              <a:rPr lang="it-IT" sz="2600" b="1" dirty="0">
                <a:latin typeface="Comic Sans MS" panose="030F0702030302020204" pitchFamily="66" charset="0"/>
              </a:rPr>
              <a:t>ENOGASTRONOMIA</a:t>
            </a:r>
            <a:endParaRPr sz="2600" b="1" dirty="0">
              <a:latin typeface="Comic Sans MS" panose="030F0702030302020204" pitchFamily="66" charset="0"/>
            </a:endParaRPr>
          </a:p>
          <a:p>
            <a:pPr marL="41148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600" b="1" dirty="0">
              <a:latin typeface="Comic Sans MS" panose="030F0702030302020204" pitchFamily="66" charset="0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❖"/>
            </a:pPr>
            <a:r>
              <a:rPr lang="it-IT" sz="2600" b="1" dirty="0">
                <a:latin typeface="Comic Sans MS" panose="030F0702030302020204" pitchFamily="66" charset="0"/>
              </a:rPr>
              <a:t>SALA E VENDITA</a:t>
            </a:r>
            <a:endParaRPr sz="2600" b="1" dirty="0">
              <a:latin typeface="Comic Sans MS" panose="030F0702030302020204" pitchFamily="66" charset="0"/>
            </a:endParaRPr>
          </a:p>
          <a:p>
            <a:pPr marL="41148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600" b="1" dirty="0">
              <a:latin typeface="Comic Sans MS" panose="030F0702030302020204" pitchFamily="66" charset="0"/>
            </a:endParaRPr>
          </a:p>
          <a:p>
            <a:pPr marL="457200" marR="0" lvl="0" indent="-3937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Char char="❖"/>
            </a:pPr>
            <a:r>
              <a:rPr lang="it-IT" sz="2600" b="1" dirty="0">
                <a:latin typeface="Comic Sans MS" panose="030F0702030302020204" pitchFamily="66" charset="0"/>
              </a:rPr>
              <a:t>PASTICCERIA</a:t>
            </a:r>
            <a:endParaRPr sz="2600" b="1" dirty="0">
              <a:latin typeface="Comic Sans MS" panose="030F0702030302020204" pitchFamily="66" charset="0"/>
            </a:endParaRPr>
          </a:p>
          <a:p>
            <a:pPr marL="0" marR="0" lvl="0" indent="476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4762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sz="1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8" name="Google Shape;268;p6" descr="Immagine che contiene test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t="14921" r="2" b="19018"/>
          <a:stretch/>
        </p:blipFill>
        <p:spPr>
          <a:xfrm>
            <a:off x="518092" y="2980065"/>
            <a:ext cx="2936878" cy="375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0" y="151714"/>
            <a:ext cx="3911600" cy="26971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60" y="4421630"/>
            <a:ext cx="3768886" cy="231152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11571" y="1931574"/>
            <a:ext cx="4629791" cy="2994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7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-3177" y="-168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 txBox="1">
            <a:spLocks noGrp="1"/>
          </p:cNvSpPr>
          <p:nvPr>
            <p:ph type="title"/>
          </p:nvPr>
        </p:nvSpPr>
        <p:spPr>
          <a:xfrm>
            <a:off x="157126" y="1229800"/>
            <a:ext cx="56967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it-IT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ACCOGLIENZA TURISICA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314634" y="1953466"/>
            <a:ext cx="6186820" cy="4454487"/>
          </a:xfrm>
          <a:prstGeom prst="rect">
            <a:avLst/>
          </a:prstGeom>
          <a:solidFill>
            <a:schemeClr val="accent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6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Sarai in grado di:</a:t>
            </a:r>
            <a:endParaRPr sz="26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endParaRPr lang="it-IT" sz="24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sz="24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Intervenire nei diversi ambiti delle attività di ricevimento</a:t>
            </a:r>
          </a:p>
          <a:p>
            <a:pPr marL="1143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sz="24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sz="24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gestire e organizzare i servizi in relazione alla domanda stagionale e alle esigenze della clientela</a:t>
            </a:r>
          </a:p>
          <a:p>
            <a:pPr marL="1143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sz="24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sz="24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promuovere i servizi di accoglienza turistico-alberghiera</a:t>
            </a:r>
          </a:p>
          <a:p>
            <a:pPr marL="1143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sz="24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it-IT" sz="24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progettare prodotti turistici che valorizzino le risorse del territorio</a:t>
            </a:r>
            <a:endParaRPr sz="24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286" name="Google Shape;286;p7"/>
          <p:cNvSpPr txBox="1"/>
          <p:nvPr/>
        </p:nvSpPr>
        <p:spPr>
          <a:xfrm>
            <a:off x="901327" y="714942"/>
            <a:ext cx="5045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dirty="0">
                <a:latin typeface="Comic Sans MS" panose="030F0702030302020204" pitchFamily="66" charset="0"/>
                <a:ea typeface="Arial"/>
                <a:cs typeface="Arial"/>
                <a:sym typeface="Arial"/>
              </a:rPr>
              <a:t>SETTORE</a:t>
            </a:r>
            <a:endParaRPr sz="1800" dirty="0">
              <a:latin typeface="Comic Sans MS" panose="030F0702030302020204" pitchFamily="66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256"/>
          <a:stretch>
            <a:fillRect/>
          </a:stretch>
        </p:blipFill>
        <p:spPr>
          <a:xfrm>
            <a:off x="6908799" y="3269194"/>
            <a:ext cx="4996483" cy="3314486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15" y="362394"/>
            <a:ext cx="4265442" cy="24951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</TotalTime>
  <Words>1719</Words>
  <Application>Microsoft Macintosh PowerPoint</Application>
  <PresentationFormat>Widescreen</PresentationFormat>
  <Paragraphs>480</Paragraphs>
  <Slides>25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Brush Script MT</vt:lpstr>
      <vt:lpstr>Arial</vt:lpstr>
      <vt:lpstr>Castellar</vt:lpstr>
      <vt:lpstr>Comic Sans MS</vt:lpstr>
      <vt:lpstr>Trebuchet MS</vt:lpstr>
      <vt:lpstr>Wingdings</vt:lpstr>
      <vt:lpstr>Wingdings 3</vt:lpstr>
      <vt:lpstr>Sfaccettatura</vt:lpstr>
      <vt:lpstr>I.I.S.S. DOMIZIA LUCILLA</vt:lpstr>
      <vt:lpstr>Le nostre sedi </vt:lpstr>
      <vt:lpstr>come raggiungerci</vt:lpstr>
      <vt:lpstr>La nostra storia</vt:lpstr>
      <vt:lpstr>Presentazione standard di PowerPoint</vt:lpstr>
      <vt:lpstr>Percorso di studi </vt:lpstr>
      <vt:lpstr>PIANO DI STUDI </vt:lpstr>
      <vt:lpstr>Al termine del 2° anno potrai scegliere tra:</vt:lpstr>
      <vt:lpstr>ACCOGLIENZA TURISICA</vt:lpstr>
      <vt:lpstr>CUCINA</vt:lpstr>
      <vt:lpstr>SALA E VENDITA</vt:lpstr>
      <vt:lpstr>PASTICCERIA</vt:lpstr>
      <vt:lpstr>La carriera inizia tra i banchi di scuola…  FUTURI SBOCCHI LAVORATIVI</vt:lpstr>
      <vt:lpstr>Presentazione standard di PowerPoint</vt:lpstr>
      <vt:lpstr>PCTO (ex Alternanza Scuola-Lavoro)</vt:lpstr>
      <vt:lpstr>AMPLIAMENTO DELL’OFFERTA FORMATIVA</vt:lpstr>
      <vt:lpstr>Partecipazione a concorsi professionalizzanti nazionali e internazionali Partecipazione ad eventi professionalizzanti nel territorio Viaggi di istruzione in Italia e all’estero </vt:lpstr>
      <vt:lpstr>NUOVE TECNOLOGIE</vt:lpstr>
      <vt:lpstr>PROGETTI              ---            INCLUSIONE</vt:lpstr>
      <vt:lpstr> Agricoltura, Sviluppo Rurale, Valorizzazione dei prodotti del territorio, gestione delle risorse forestali e montane Piano di Studio PRIMO BIENNIO  </vt:lpstr>
      <vt:lpstr>Agricoltura, Sviluppo Rurale, Valorizzazione dei prodotti del territorio, gestione delle risorse forestali e montane Piano di Studio TRIENNIO </vt:lpstr>
      <vt:lpstr>Presentazione standard di PowerPoint</vt:lpstr>
      <vt:lpstr>I LABORATORI E LE ATTIVITA’ DIDATTICHE IN AZIENDA AGRARIA</vt:lpstr>
      <vt:lpstr> DOPO IL DIPLOMA (Agrario)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I.I.S.S. DOMIZIA LUCILLA</dc:title>
  <dc:creator>Utente</dc:creator>
  <cp:lastModifiedBy>maria Sansone</cp:lastModifiedBy>
  <cp:revision>45</cp:revision>
  <dcterms:created xsi:type="dcterms:W3CDTF">2021-11-03T17:41:57Z</dcterms:created>
  <dcterms:modified xsi:type="dcterms:W3CDTF">2022-11-12T16:16:43Z</dcterms:modified>
</cp:coreProperties>
</file>